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286" r:id="rId2"/>
    <p:sldId id="296" r:id="rId3"/>
    <p:sldId id="298" r:id="rId4"/>
    <p:sldId id="297" r:id="rId5"/>
    <p:sldId id="303" r:id="rId6"/>
    <p:sldId id="300" r:id="rId7"/>
    <p:sldId id="304" r:id="rId8"/>
    <p:sldId id="305" r:id="rId9"/>
    <p:sldId id="306" r:id="rId10"/>
    <p:sldId id="307" r:id="rId11"/>
    <p:sldId id="30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66" autoAdjust="0"/>
    <p:restoredTop sz="96702" autoAdjust="0"/>
  </p:normalViewPr>
  <p:slideViewPr>
    <p:cSldViewPr>
      <p:cViewPr>
        <p:scale>
          <a:sx n="73" d="100"/>
          <a:sy n="73" d="100"/>
        </p:scale>
        <p:origin x="-1200" y="6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36CC75-FDCE-4BBA-A612-0843FAC6C579}" type="datetimeFigureOut">
              <a:rPr lang="en-GB" smtClean="0"/>
              <a:t>22/03/2018</a:t>
            </a:fld>
            <a:endParaRPr lang="en-GB"/>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EE3519-21CD-442A-8F47-A78973074758}" type="slidenum">
              <a:rPr lang="en-GB" smtClean="0"/>
              <a:t>‹#›</a:t>
            </a:fld>
            <a:endParaRPr lang="en-GB"/>
          </a:p>
        </p:txBody>
      </p:sp>
    </p:spTree>
    <p:extLst>
      <p:ext uri="{BB962C8B-B14F-4D97-AF65-F5344CB8AC3E}">
        <p14:creationId xmlns:p14="http://schemas.microsoft.com/office/powerpoint/2010/main" val="3799083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p>
            <a:fld id="{EBB7830F-2ADD-4D8A-97B4-B33AAB46818B}" type="datetimeFigureOut">
              <a:rPr lang="en-GB" smtClean="0"/>
              <a:t>22/03/2018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69C0D8-B153-46EC-B74E-B434FA6E1F09}" type="slidenum">
              <a:rPr lang="en-GB" smtClean="0"/>
              <a:t>‹#›</a:t>
            </a:fld>
            <a:endParaRPr lang="en-GB"/>
          </a:p>
        </p:txBody>
      </p:sp>
    </p:spTree>
    <p:extLst>
      <p:ext uri="{BB962C8B-B14F-4D97-AF65-F5344CB8AC3E}">
        <p14:creationId xmlns:p14="http://schemas.microsoft.com/office/powerpoint/2010/main" val="1102247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EBB7830F-2ADD-4D8A-97B4-B33AAB46818B}" type="datetimeFigureOut">
              <a:rPr lang="en-GB" smtClean="0"/>
              <a:t>22/03/2018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69C0D8-B153-46EC-B74E-B434FA6E1F09}" type="slidenum">
              <a:rPr lang="en-GB" smtClean="0"/>
              <a:t>‹#›</a:t>
            </a:fld>
            <a:endParaRPr lang="en-GB"/>
          </a:p>
        </p:txBody>
      </p:sp>
    </p:spTree>
    <p:extLst>
      <p:ext uri="{BB962C8B-B14F-4D97-AF65-F5344CB8AC3E}">
        <p14:creationId xmlns:p14="http://schemas.microsoft.com/office/powerpoint/2010/main" val="2045020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EBB7830F-2ADD-4D8A-97B4-B33AAB46818B}" type="datetimeFigureOut">
              <a:rPr lang="en-GB" smtClean="0"/>
              <a:t>22/03/2018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69C0D8-B153-46EC-B74E-B434FA6E1F09}" type="slidenum">
              <a:rPr lang="en-GB" smtClean="0"/>
              <a:t>‹#›</a:t>
            </a:fld>
            <a:endParaRPr lang="en-GB"/>
          </a:p>
        </p:txBody>
      </p:sp>
    </p:spTree>
    <p:extLst>
      <p:ext uri="{BB962C8B-B14F-4D97-AF65-F5344CB8AC3E}">
        <p14:creationId xmlns:p14="http://schemas.microsoft.com/office/powerpoint/2010/main" val="3899293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EBB7830F-2ADD-4D8A-97B4-B33AAB46818B}" type="datetimeFigureOut">
              <a:rPr lang="en-GB" smtClean="0"/>
              <a:t>22/03/2018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69C0D8-B153-46EC-B74E-B434FA6E1F09}" type="slidenum">
              <a:rPr lang="en-GB" smtClean="0"/>
              <a:t>‹#›</a:t>
            </a:fld>
            <a:endParaRPr lang="en-GB"/>
          </a:p>
        </p:txBody>
      </p:sp>
    </p:spTree>
    <p:extLst>
      <p:ext uri="{BB962C8B-B14F-4D97-AF65-F5344CB8AC3E}">
        <p14:creationId xmlns:p14="http://schemas.microsoft.com/office/powerpoint/2010/main" val="552796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7830F-2ADD-4D8A-97B4-B33AAB46818B}" type="datetimeFigureOut">
              <a:rPr lang="en-GB" smtClean="0"/>
              <a:t>22/03/2018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69C0D8-B153-46EC-B74E-B434FA6E1F09}" type="slidenum">
              <a:rPr lang="en-GB" smtClean="0"/>
              <a:t>‹#›</a:t>
            </a:fld>
            <a:endParaRPr lang="en-GB"/>
          </a:p>
        </p:txBody>
      </p:sp>
    </p:spTree>
    <p:extLst>
      <p:ext uri="{BB962C8B-B14F-4D97-AF65-F5344CB8AC3E}">
        <p14:creationId xmlns:p14="http://schemas.microsoft.com/office/powerpoint/2010/main" val="91197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p>
            <a:fld id="{EBB7830F-2ADD-4D8A-97B4-B33AAB46818B}" type="datetimeFigureOut">
              <a:rPr lang="en-GB" smtClean="0"/>
              <a:t>22/03/2018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69C0D8-B153-46EC-B74E-B434FA6E1F09}" type="slidenum">
              <a:rPr lang="en-GB" smtClean="0"/>
              <a:t>‹#›</a:t>
            </a:fld>
            <a:endParaRPr lang="en-GB"/>
          </a:p>
        </p:txBody>
      </p:sp>
    </p:spTree>
    <p:extLst>
      <p:ext uri="{BB962C8B-B14F-4D97-AF65-F5344CB8AC3E}">
        <p14:creationId xmlns:p14="http://schemas.microsoft.com/office/powerpoint/2010/main" val="2223770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p>
            <a:fld id="{EBB7830F-2ADD-4D8A-97B4-B33AAB46818B}" type="datetimeFigureOut">
              <a:rPr lang="en-GB" smtClean="0"/>
              <a:t>22/03/2018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69C0D8-B153-46EC-B74E-B434FA6E1F09}" type="slidenum">
              <a:rPr lang="en-GB" smtClean="0"/>
              <a:t>‹#›</a:t>
            </a:fld>
            <a:endParaRPr lang="en-GB"/>
          </a:p>
        </p:txBody>
      </p:sp>
    </p:spTree>
    <p:extLst>
      <p:ext uri="{BB962C8B-B14F-4D97-AF65-F5344CB8AC3E}">
        <p14:creationId xmlns:p14="http://schemas.microsoft.com/office/powerpoint/2010/main" val="384416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p>
            <a:fld id="{EBB7830F-2ADD-4D8A-97B4-B33AAB46818B}" type="datetimeFigureOut">
              <a:rPr lang="en-GB" smtClean="0"/>
              <a:t>22/03/2018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69C0D8-B153-46EC-B74E-B434FA6E1F09}" type="slidenum">
              <a:rPr lang="en-GB" smtClean="0"/>
              <a:t>‹#›</a:t>
            </a:fld>
            <a:endParaRPr lang="en-GB"/>
          </a:p>
        </p:txBody>
      </p:sp>
    </p:spTree>
    <p:extLst>
      <p:ext uri="{BB962C8B-B14F-4D97-AF65-F5344CB8AC3E}">
        <p14:creationId xmlns:p14="http://schemas.microsoft.com/office/powerpoint/2010/main" val="636573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7830F-2ADD-4D8A-97B4-B33AAB46818B}" type="datetimeFigureOut">
              <a:rPr lang="en-GB" smtClean="0"/>
              <a:t>22/03/2018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69C0D8-B153-46EC-B74E-B434FA6E1F09}" type="slidenum">
              <a:rPr lang="en-GB" smtClean="0"/>
              <a:t>‹#›</a:t>
            </a:fld>
            <a:endParaRPr lang="en-GB"/>
          </a:p>
        </p:txBody>
      </p:sp>
    </p:spTree>
    <p:extLst>
      <p:ext uri="{BB962C8B-B14F-4D97-AF65-F5344CB8AC3E}">
        <p14:creationId xmlns:p14="http://schemas.microsoft.com/office/powerpoint/2010/main" val="2877619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7830F-2ADD-4D8A-97B4-B33AAB46818B}" type="datetimeFigureOut">
              <a:rPr lang="en-GB" smtClean="0"/>
              <a:t>22/03/2018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69C0D8-B153-46EC-B74E-B434FA6E1F09}" type="slidenum">
              <a:rPr lang="en-GB" smtClean="0"/>
              <a:t>‹#›</a:t>
            </a:fld>
            <a:endParaRPr lang="en-GB"/>
          </a:p>
        </p:txBody>
      </p:sp>
    </p:spTree>
    <p:extLst>
      <p:ext uri="{BB962C8B-B14F-4D97-AF65-F5344CB8AC3E}">
        <p14:creationId xmlns:p14="http://schemas.microsoft.com/office/powerpoint/2010/main" val="811576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7830F-2ADD-4D8A-97B4-B33AAB46818B}" type="datetimeFigureOut">
              <a:rPr lang="en-GB" smtClean="0"/>
              <a:t>22/03/2018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69C0D8-B153-46EC-B74E-B434FA6E1F09}" type="slidenum">
              <a:rPr lang="en-GB" smtClean="0"/>
              <a:t>‹#›</a:t>
            </a:fld>
            <a:endParaRPr lang="en-GB"/>
          </a:p>
        </p:txBody>
      </p:sp>
    </p:spTree>
    <p:extLst>
      <p:ext uri="{BB962C8B-B14F-4D97-AF65-F5344CB8AC3E}">
        <p14:creationId xmlns:p14="http://schemas.microsoft.com/office/powerpoint/2010/main" val="3440688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bg-B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7830F-2ADD-4D8A-97B4-B33AAB46818B}" type="datetimeFigureOut">
              <a:rPr lang="en-GB" smtClean="0"/>
              <a:t>22/03/2018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69C0D8-B153-46EC-B74E-B434FA6E1F09}" type="slidenum">
              <a:rPr lang="en-GB" smtClean="0"/>
              <a:t>‹#›</a:t>
            </a:fld>
            <a:endParaRPr lang="en-GB"/>
          </a:p>
        </p:txBody>
      </p:sp>
    </p:spTree>
    <p:extLst>
      <p:ext uri="{BB962C8B-B14F-4D97-AF65-F5344CB8AC3E}">
        <p14:creationId xmlns:p14="http://schemas.microsoft.com/office/powerpoint/2010/main" val="26394485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6272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19256" cy="936104"/>
          </a:xfrm>
        </p:spPr>
        <p:style>
          <a:lnRef idx="0">
            <a:schemeClr val="accent5"/>
          </a:lnRef>
          <a:fillRef idx="3">
            <a:schemeClr val="accent5"/>
          </a:fillRef>
          <a:effectRef idx="3">
            <a:schemeClr val="accent5"/>
          </a:effectRef>
          <a:fontRef idx="minor">
            <a:schemeClr val="lt1"/>
          </a:fontRef>
        </p:style>
        <p:txBody>
          <a:bodyPr>
            <a:normAutofit/>
          </a:bodyPr>
          <a:lstStyle/>
          <a:p>
            <a:r>
              <a:rPr lang="en-US" sz="2000" b="1" dirty="0" smtClean="0">
                <a:latin typeface="Verdana" pitchFamily="34" charset="0"/>
                <a:ea typeface="Verdana" pitchFamily="34" charset="0"/>
                <a:cs typeface="Verdana" pitchFamily="34" charset="0"/>
              </a:rPr>
              <a:t>COMBINATION </a:t>
            </a:r>
            <a:r>
              <a:rPr lang="en-US" sz="2000" b="1" dirty="0">
                <a:latin typeface="Verdana" pitchFamily="34" charset="0"/>
                <a:ea typeface="Verdana" pitchFamily="34" charset="0"/>
                <a:cs typeface="Verdana" pitchFamily="34" charset="0"/>
              </a:rPr>
              <a:t>9 – </a:t>
            </a:r>
            <a:r>
              <a:rPr lang="en-US" sz="2000" b="1" dirty="0" smtClean="0">
                <a:latin typeface="Verdana" pitchFamily="34" charset="0"/>
                <a:ea typeface="Verdana" pitchFamily="34" charset="0"/>
                <a:cs typeface="Verdana" pitchFamily="34" charset="0"/>
              </a:rPr>
              <a:t>who is the Winner?</a:t>
            </a:r>
            <a:endParaRPr lang="bg-BG" sz="2000" dirty="0">
              <a:solidFill>
                <a:schemeClr val="accent6"/>
              </a:solidFill>
            </a:endParaRPr>
          </a:p>
        </p:txBody>
      </p:sp>
      <p:sp>
        <p:nvSpPr>
          <p:cNvPr id="3" name="Rectangle 2"/>
          <p:cNvSpPr/>
          <p:nvPr/>
        </p:nvSpPr>
        <p:spPr>
          <a:xfrm>
            <a:off x="1110166" y="1340768"/>
            <a:ext cx="6984776" cy="2585323"/>
          </a:xfrm>
          <a:prstGeom prst="rect">
            <a:avLst/>
          </a:prstGeom>
          <a:solidFill>
            <a:schemeClr val="accent3">
              <a:lumMod val="40000"/>
              <a:lumOff val="60000"/>
            </a:schemeClr>
          </a:solidFill>
        </p:spPr>
        <p:txBody>
          <a:bodyPr wrap="square">
            <a:spAutoFit/>
          </a:bodyPr>
          <a:lstStyle/>
          <a:p>
            <a:pPr marL="285750" indent="-285750" algn="just">
              <a:buFont typeface="Arial" pitchFamily="34" charset="0"/>
              <a:buChar char="•"/>
            </a:pPr>
            <a:r>
              <a:rPr lang="en-US" b="1" dirty="0">
                <a:latin typeface="Verdana" pitchFamily="34" charset="0"/>
                <a:ea typeface="Verdana" pitchFamily="34" charset="0"/>
                <a:cs typeface="Verdana" pitchFamily="34" charset="0"/>
              </a:rPr>
              <a:t>Players must be able to </a:t>
            </a:r>
            <a:r>
              <a:rPr lang="en-GB" b="1" dirty="0" smtClean="0">
                <a:latin typeface="Verdana" pitchFamily="34" charset="0"/>
                <a:ea typeface="Verdana" pitchFamily="34" charset="0"/>
                <a:cs typeface="Verdana" pitchFamily="34" charset="0"/>
              </a:rPr>
              <a:t>sum </a:t>
            </a:r>
            <a:r>
              <a:rPr lang="en-GB" b="1" dirty="0">
                <a:latin typeface="Verdana" pitchFamily="34" charset="0"/>
                <a:ea typeface="Verdana" pitchFamily="34" charset="0"/>
                <a:cs typeface="Verdana" pitchFamily="34" charset="0"/>
              </a:rPr>
              <a:t>and combine </a:t>
            </a:r>
            <a:r>
              <a:rPr lang="en-GB" b="1" dirty="0" smtClean="0">
                <a:latin typeface="Verdana" pitchFamily="34" charset="0"/>
                <a:ea typeface="Verdana" pitchFamily="34" charset="0"/>
                <a:cs typeface="Verdana" pitchFamily="34" charset="0"/>
              </a:rPr>
              <a:t>numbers </a:t>
            </a:r>
            <a:r>
              <a:rPr lang="en-US" b="1" dirty="0" smtClean="0">
                <a:latin typeface="Verdana" pitchFamily="34" charset="0"/>
                <a:ea typeface="Verdana" pitchFamily="34" charset="0"/>
                <a:cs typeface="Verdana" pitchFamily="34" charset="0"/>
              </a:rPr>
              <a:t>quickly from </a:t>
            </a:r>
            <a:r>
              <a:rPr lang="en-US" b="1" dirty="0">
                <a:latin typeface="Verdana" pitchFamily="34" charset="0"/>
                <a:ea typeface="Verdana" pitchFamily="34" charset="0"/>
                <a:cs typeface="Verdana" pitchFamily="34" charset="0"/>
              </a:rPr>
              <a:t>1 to 9 in order to place them in the right </a:t>
            </a:r>
            <a:r>
              <a:rPr lang="en-US" b="1" dirty="0" smtClean="0">
                <a:latin typeface="Verdana" pitchFamily="34" charset="0"/>
                <a:ea typeface="Verdana" pitchFamily="34" charset="0"/>
                <a:cs typeface="Verdana" pitchFamily="34" charset="0"/>
              </a:rPr>
              <a:t>places.</a:t>
            </a:r>
          </a:p>
          <a:p>
            <a:pPr marL="285750" indent="-285750" algn="just">
              <a:buFont typeface="Arial" pitchFamily="34" charset="0"/>
              <a:buChar char="•"/>
            </a:pPr>
            <a:endParaRPr lang="en-US" b="1" dirty="0">
              <a:latin typeface="Verdana" pitchFamily="34" charset="0"/>
              <a:ea typeface="Verdana" pitchFamily="34" charset="0"/>
              <a:cs typeface="Verdana" pitchFamily="34" charset="0"/>
            </a:endParaRPr>
          </a:p>
          <a:p>
            <a:pPr marL="285750" indent="-285750" algn="just">
              <a:buFont typeface="Arial" pitchFamily="34" charset="0"/>
              <a:buChar char="•"/>
            </a:pPr>
            <a:r>
              <a:rPr lang="en-US" b="1" dirty="0">
                <a:latin typeface="Verdana" pitchFamily="34" charset="0"/>
                <a:ea typeface="Verdana" pitchFamily="34" charset="0"/>
                <a:cs typeface="Verdana" pitchFamily="34" charset="0"/>
              </a:rPr>
              <a:t>The </a:t>
            </a:r>
            <a:r>
              <a:rPr lang="en-US" b="1" dirty="0" smtClean="0">
                <a:latin typeface="Verdana" pitchFamily="34" charset="0"/>
                <a:ea typeface="Verdana" pitchFamily="34" charset="0"/>
                <a:cs typeface="Verdana" pitchFamily="34" charset="0"/>
              </a:rPr>
              <a:t>jury members has </a:t>
            </a:r>
            <a:r>
              <a:rPr lang="en-US" b="1" dirty="0">
                <a:latin typeface="Verdana" pitchFamily="34" charset="0"/>
                <a:ea typeface="Verdana" pitchFamily="34" charset="0"/>
                <a:cs typeface="Verdana" pitchFamily="34" charset="0"/>
              </a:rPr>
              <a:t>to check if they have done well</a:t>
            </a:r>
            <a:r>
              <a:rPr lang="en-US" b="1" dirty="0" smtClean="0">
                <a:latin typeface="Verdana" pitchFamily="34" charset="0"/>
                <a:ea typeface="Verdana" pitchFamily="34" charset="0"/>
                <a:cs typeface="Verdana" pitchFamily="34" charset="0"/>
              </a:rPr>
              <a:t>.</a:t>
            </a:r>
          </a:p>
          <a:p>
            <a:pPr marL="285750" indent="-285750" algn="just">
              <a:buFont typeface="Arial" pitchFamily="34" charset="0"/>
              <a:buChar char="•"/>
            </a:pPr>
            <a:endParaRPr lang="en-US" b="1" dirty="0">
              <a:latin typeface="Verdana" pitchFamily="34" charset="0"/>
              <a:ea typeface="Verdana" pitchFamily="34" charset="0"/>
              <a:cs typeface="Verdana" pitchFamily="34" charset="0"/>
            </a:endParaRPr>
          </a:p>
          <a:p>
            <a:pPr marL="285750" indent="-285750" algn="just">
              <a:buFont typeface="Arial" pitchFamily="34" charset="0"/>
              <a:buChar char="•"/>
            </a:pPr>
            <a:r>
              <a:rPr lang="en-US" b="1" dirty="0">
                <a:latin typeface="Verdana" pitchFamily="34" charset="0"/>
                <a:ea typeface="Verdana" pitchFamily="34" charset="0"/>
                <a:cs typeface="Verdana" pitchFamily="34" charset="0"/>
              </a:rPr>
              <a:t>Whoever has succeeded in arranging them for the shortest time is the winner.</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986" y="4094645"/>
            <a:ext cx="3807054" cy="2175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0614" y="4061868"/>
            <a:ext cx="2260813" cy="2208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7458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24744"/>
            <a:ext cx="8229600" cy="1143000"/>
          </a:xfrm>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b="1" dirty="0" smtClean="0"/>
              <a:t>Thank you, dear learners!</a:t>
            </a:r>
            <a:br>
              <a:rPr lang="en-US" b="1" dirty="0" smtClean="0"/>
            </a:br>
            <a:r>
              <a:rPr lang="en-US" b="1" dirty="0" smtClean="0"/>
              <a:t>You were really great!</a:t>
            </a:r>
            <a:endParaRPr lang="bg-BG" b="1" dirty="0"/>
          </a:p>
        </p:txBody>
      </p:sp>
      <p:pic>
        <p:nvPicPr>
          <p:cNvPr id="1026" name="Picture 2" descr="D:\Desktop_03_2012\GRU_Elderly Games\8th meeting in Cyprus\28166713_1623197554434331_4456530793946079438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899" y="2708920"/>
            <a:ext cx="5388025" cy="3019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35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78098"/>
          </a:xfrm>
          <a:solidFill>
            <a:schemeClr val="accent6"/>
          </a:solidFill>
        </p:spPr>
        <p:txBody>
          <a:bodyPr>
            <a:normAutofit fontScale="90000"/>
          </a:bodyPr>
          <a:lstStyle/>
          <a:p>
            <a:pPr>
              <a:lnSpc>
                <a:spcPct val="115000"/>
              </a:lnSpc>
              <a:spcAft>
                <a:spcPts val="1000"/>
              </a:spcAft>
            </a:pPr>
            <a:r>
              <a:rPr lang="en-US" sz="2700" dirty="0" smtClean="0">
                <a:latin typeface="Arial Black"/>
                <a:ea typeface="Calibri"/>
                <a:cs typeface="Times New Roman"/>
              </a:rPr>
              <a:t/>
            </a:r>
            <a:br>
              <a:rPr lang="en-US" sz="2700" dirty="0" smtClean="0">
                <a:latin typeface="Arial Black"/>
                <a:ea typeface="Calibri"/>
                <a:cs typeface="Times New Roman"/>
              </a:rPr>
            </a:br>
            <a:r>
              <a:rPr lang="en-US" sz="2700" b="1" dirty="0" smtClean="0">
                <a:solidFill>
                  <a:schemeClr val="bg1"/>
                </a:solidFill>
                <a:latin typeface="Arial Black" pitchFamily="34" charset="0"/>
                <a:ea typeface="Calibri"/>
                <a:cs typeface="Times New Roman"/>
              </a:rPr>
              <a:t>Interior for a Fun Classroom in Mathematics</a:t>
            </a:r>
            <a:br>
              <a:rPr lang="en-US" sz="2700" b="1" dirty="0" smtClean="0">
                <a:solidFill>
                  <a:schemeClr val="bg1"/>
                </a:solidFill>
                <a:latin typeface="Arial Black" pitchFamily="34" charset="0"/>
                <a:ea typeface="Calibri"/>
                <a:cs typeface="Times New Roman"/>
              </a:rPr>
            </a:br>
            <a:endParaRPr lang="en-US" sz="2700" b="1" dirty="0">
              <a:solidFill>
                <a:schemeClr val="bg1"/>
              </a:solidFill>
              <a:latin typeface="Arial Black" pitchFamily="34" charset="0"/>
            </a:endParaRPr>
          </a:p>
        </p:txBody>
      </p:sp>
      <p:sp>
        <p:nvSpPr>
          <p:cNvPr id="5" name="Rectangle 4"/>
          <p:cNvSpPr/>
          <p:nvPr/>
        </p:nvSpPr>
        <p:spPr>
          <a:xfrm>
            <a:off x="539552" y="1247491"/>
            <a:ext cx="8136904" cy="1754326"/>
          </a:xfrm>
          <a:prstGeom prst="rect">
            <a:avLst/>
          </a:prstGeom>
        </p:spPr>
        <p:txBody>
          <a:bodyPr wrap="square">
            <a:spAutoFit/>
          </a:bodyPr>
          <a:lstStyle/>
          <a:p>
            <a:pPr>
              <a:spcAft>
                <a:spcPts val="0"/>
              </a:spcAft>
            </a:pPr>
            <a:r>
              <a:rPr lang="en-US" dirty="0">
                <a:latin typeface="Arial Black" pitchFamily="34" charset="0"/>
              </a:rPr>
              <a:t>Dear students, </a:t>
            </a:r>
            <a:r>
              <a:rPr lang="en-US" dirty="0" smtClean="0">
                <a:latin typeface="Arial Black" pitchFamily="34" charset="0"/>
              </a:rPr>
              <a:t>dear learners, dear </a:t>
            </a:r>
            <a:r>
              <a:rPr lang="en-US" dirty="0">
                <a:latin typeface="Arial Black" pitchFamily="34" charset="0"/>
              </a:rPr>
              <a:t>friends! </a:t>
            </a:r>
            <a:endParaRPr lang="bg-BG" dirty="0" smtClean="0">
              <a:latin typeface="Arial Black" pitchFamily="34" charset="0"/>
            </a:endParaRPr>
          </a:p>
          <a:p>
            <a:pPr algn="just">
              <a:spcAft>
                <a:spcPts val="0"/>
              </a:spcAft>
            </a:pPr>
            <a:r>
              <a:rPr lang="en-US" b="1" dirty="0" smtClean="0">
                <a:solidFill>
                  <a:srgbClr val="545454"/>
                </a:solidFill>
                <a:latin typeface="Arial" pitchFamily="34" charset="0"/>
                <a:ea typeface="Times New Roman"/>
                <a:cs typeface="Arial" pitchFamily="34" charset="0"/>
              </a:rPr>
              <a:t>Math can be a difficult subject, but it is something that everyone is capable of mastering. Math is based on </a:t>
            </a:r>
            <a:r>
              <a:rPr lang="en-US" b="1" i="1" dirty="0" smtClean="0">
                <a:solidFill>
                  <a:schemeClr val="accent6">
                    <a:lumMod val="75000"/>
                  </a:schemeClr>
                </a:solidFill>
                <a:latin typeface="Arial" pitchFamily="34" charset="0"/>
                <a:ea typeface="Times New Roman"/>
                <a:cs typeface="Arial" pitchFamily="34" charset="0"/>
              </a:rPr>
              <a:t>LOGIC</a:t>
            </a:r>
            <a:r>
              <a:rPr lang="en-US" b="1" dirty="0" smtClean="0">
                <a:solidFill>
                  <a:srgbClr val="545454"/>
                </a:solidFill>
                <a:latin typeface="Arial" pitchFamily="34" charset="0"/>
                <a:ea typeface="Times New Roman"/>
                <a:cs typeface="Arial" pitchFamily="34" charset="0"/>
              </a:rPr>
              <a:t> and </a:t>
            </a:r>
            <a:r>
              <a:rPr lang="en-US" b="1" i="1" dirty="0" smtClean="0">
                <a:solidFill>
                  <a:schemeClr val="accent6">
                    <a:lumMod val="75000"/>
                  </a:schemeClr>
                </a:solidFill>
                <a:latin typeface="Arial" pitchFamily="34" charset="0"/>
                <a:ea typeface="Times New Roman"/>
                <a:cs typeface="Arial" pitchFamily="34" charset="0"/>
              </a:rPr>
              <a:t>RULES</a:t>
            </a:r>
            <a:r>
              <a:rPr lang="en-US" b="1" dirty="0" smtClean="0">
                <a:solidFill>
                  <a:srgbClr val="545454"/>
                </a:solidFill>
                <a:latin typeface="Arial" pitchFamily="34" charset="0"/>
                <a:ea typeface="Times New Roman"/>
                <a:cs typeface="Arial" pitchFamily="34" charset="0"/>
              </a:rPr>
              <a:t> that you can study and apply – there isn’t any special skill involved. The subject might come easier to others than you feel it does to you, but if you practice and try hard you’ll also be good at math.</a:t>
            </a:r>
            <a:endParaRPr lang="bg-BG" dirty="0">
              <a:latin typeface="Arial Black" pitchFamily="34" charset="0"/>
            </a:endParaRPr>
          </a:p>
        </p:txBody>
      </p:sp>
      <p:sp>
        <p:nvSpPr>
          <p:cNvPr id="6" name="Rectangle 5"/>
          <p:cNvSpPr/>
          <p:nvPr/>
        </p:nvSpPr>
        <p:spPr>
          <a:xfrm>
            <a:off x="611560" y="4869160"/>
            <a:ext cx="4788024"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b="1" i="1" dirty="0">
                <a:solidFill>
                  <a:srgbClr val="555555"/>
                </a:solidFill>
                <a:latin typeface="Helvetica Neue"/>
              </a:rPr>
              <a:t>According the great Albert </a:t>
            </a:r>
            <a:r>
              <a:rPr lang="en-US" b="1" i="1" dirty="0" smtClean="0">
                <a:solidFill>
                  <a:srgbClr val="555555"/>
                </a:solidFill>
                <a:latin typeface="Helvetica Neue"/>
              </a:rPr>
              <a:t>Einstein, EVERYBODY IS A GENIUS. </a:t>
            </a:r>
            <a:r>
              <a:rPr lang="en-US" b="1" i="1" dirty="0">
                <a:solidFill>
                  <a:srgbClr val="555555"/>
                </a:solidFill>
                <a:latin typeface="Helvetica Neue"/>
              </a:rPr>
              <a:t>But if you judge a fish by its ability to climb a tree, it will live its whole life believing that it is stupid.</a:t>
            </a:r>
            <a:endParaRPr lang="bg-BG" b="1" dirty="0"/>
          </a:p>
        </p:txBody>
      </p:sp>
      <p:sp>
        <p:nvSpPr>
          <p:cNvPr id="7" name="Rectangle 6"/>
          <p:cNvSpPr/>
          <p:nvPr/>
        </p:nvSpPr>
        <p:spPr>
          <a:xfrm>
            <a:off x="539552" y="3278816"/>
            <a:ext cx="8352928" cy="1366528"/>
          </a:xfrm>
          <a:prstGeom prst="rect">
            <a:avLst/>
          </a:prstGeom>
        </p:spPr>
        <p:txBody>
          <a:bodyPr wrap="square">
            <a:spAutoFit/>
          </a:bodyPr>
          <a:lstStyle/>
          <a:p>
            <a:pPr algn="just">
              <a:lnSpc>
                <a:spcPct val="115000"/>
              </a:lnSpc>
              <a:spcAft>
                <a:spcPts val="1000"/>
              </a:spcAft>
            </a:pPr>
            <a:r>
              <a:rPr lang="en-US" dirty="0" smtClean="0">
                <a:latin typeface="Arial" pitchFamily="34" charset="0"/>
                <a:ea typeface="SimSun"/>
                <a:cs typeface="Arial" pitchFamily="34" charset="0"/>
              </a:rPr>
              <a:t>According our project colleague Andreas Skotinos from Cyprus, It is generally agreed that doing mathematics is a critical skill for all, adults and children, geniuses and people with limited intelligence, persons with high education and individuals with low literacy and knowledge.</a:t>
            </a:r>
            <a:endParaRPr lang="en-US" dirty="0">
              <a:latin typeface="Arial" pitchFamily="34" charset="0"/>
              <a:ea typeface="SimSun"/>
              <a:cs typeface="Arial" pitchFamily="34" charset="0"/>
            </a:endParaRPr>
          </a:p>
        </p:txBody>
      </p:sp>
      <p:pic>
        <p:nvPicPr>
          <p:cNvPr id="1026" name="Picture 2" descr="Ð ÐµÐ·ÑÐ»ÑÐ°Ñ Ñ Ð¸Ð·Ð¾Ð±ÑÐ°Ð¶ÐµÐ½Ð¸Ðµ Ð·Ð° the great Albert Einstein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706046"/>
            <a:ext cx="3096344" cy="1834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679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78098"/>
          </a:xfrm>
          <a:solidFill>
            <a:schemeClr val="bg2">
              <a:lumMod val="75000"/>
            </a:schemeClr>
          </a:solidFill>
        </p:spPr>
        <p:txBody>
          <a:bodyPr>
            <a:normAutofit fontScale="90000"/>
          </a:bodyPr>
          <a:lstStyle/>
          <a:p>
            <a:pPr>
              <a:lnSpc>
                <a:spcPct val="115000"/>
              </a:lnSpc>
              <a:spcAft>
                <a:spcPts val="1000"/>
              </a:spcAft>
            </a:pPr>
            <a:r>
              <a:rPr lang="en-US" sz="2700" dirty="0" smtClean="0">
                <a:latin typeface="Arial Black"/>
                <a:ea typeface="Calibri"/>
                <a:cs typeface="Times New Roman"/>
              </a:rPr>
              <a:t/>
            </a:r>
            <a:br>
              <a:rPr lang="en-US" sz="2700" dirty="0" smtClean="0">
                <a:latin typeface="Arial Black"/>
                <a:ea typeface="Calibri"/>
                <a:cs typeface="Times New Roman"/>
              </a:rPr>
            </a:br>
            <a:r>
              <a:rPr lang="en-US" sz="2700" b="1" dirty="0" smtClean="0">
                <a:solidFill>
                  <a:srgbClr val="7030A0"/>
                </a:solidFill>
                <a:latin typeface="Arial Black" pitchFamily="34" charset="0"/>
                <a:ea typeface="Calibri"/>
                <a:cs typeface="Times New Roman"/>
              </a:rPr>
              <a:t>Interior for a Fun Classroom in Mathematics</a:t>
            </a:r>
            <a:r>
              <a:rPr lang="en-US" sz="2700" b="1" dirty="0" smtClean="0">
                <a:solidFill>
                  <a:srgbClr val="7030A0"/>
                </a:solidFill>
                <a:latin typeface="Lucida Calligraphy" pitchFamily="66" charset="0"/>
                <a:ea typeface="Calibri"/>
                <a:cs typeface="Times New Roman"/>
              </a:rPr>
              <a:t/>
            </a:r>
            <a:br>
              <a:rPr lang="en-US" sz="2700" b="1" dirty="0" smtClean="0">
                <a:solidFill>
                  <a:srgbClr val="7030A0"/>
                </a:solidFill>
                <a:latin typeface="Lucida Calligraphy" pitchFamily="66" charset="0"/>
                <a:ea typeface="Calibri"/>
                <a:cs typeface="Times New Roman"/>
              </a:rPr>
            </a:br>
            <a:endParaRPr lang="en-US" sz="2700" b="1" dirty="0">
              <a:solidFill>
                <a:srgbClr val="7030A0"/>
              </a:solidFill>
              <a:latin typeface="Lucida Calligraphy" pitchFamily="66" charset="0"/>
            </a:endParaRPr>
          </a:p>
        </p:txBody>
      </p:sp>
      <p:sp>
        <p:nvSpPr>
          <p:cNvPr id="5" name="Rectangle 4"/>
          <p:cNvSpPr/>
          <p:nvPr/>
        </p:nvSpPr>
        <p:spPr>
          <a:xfrm>
            <a:off x="539552" y="1247491"/>
            <a:ext cx="8136904" cy="1200329"/>
          </a:xfrm>
          <a:prstGeom prst="rect">
            <a:avLst/>
          </a:prstGeom>
        </p:spPr>
        <p:txBody>
          <a:bodyPr wrap="square">
            <a:spAutoFit/>
          </a:bodyPr>
          <a:lstStyle/>
          <a:p>
            <a:pPr algn="ctr">
              <a:spcAft>
                <a:spcPts val="0"/>
              </a:spcAft>
            </a:pPr>
            <a:r>
              <a:rPr lang="en-US" dirty="0">
                <a:latin typeface="Arial Black" pitchFamily="34" charset="0"/>
              </a:rPr>
              <a:t>Dear students, </a:t>
            </a:r>
            <a:r>
              <a:rPr lang="en-US" dirty="0" smtClean="0">
                <a:latin typeface="Arial Black" pitchFamily="34" charset="0"/>
              </a:rPr>
              <a:t>dear learners, dear </a:t>
            </a:r>
            <a:r>
              <a:rPr lang="en-US" dirty="0">
                <a:latin typeface="Arial Black" pitchFamily="34" charset="0"/>
              </a:rPr>
              <a:t>friends! </a:t>
            </a:r>
            <a:endParaRPr lang="bg-BG" dirty="0" smtClean="0">
              <a:latin typeface="Arial Black" pitchFamily="34" charset="0"/>
            </a:endParaRPr>
          </a:p>
          <a:p>
            <a:pPr algn="ctr">
              <a:spcAft>
                <a:spcPts val="0"/>
              </a:spcAft>
            </a:pPr>
            <a:r>
              <a:rPr lang="en-US" b="1" dirty="0" smtClean="0">
                <a:solidFill>
                  <a:srgbClr val="545454"/>
                </a:solidFill>
                <a:latin typeface="Arial" pitchFamily="34" charset="0"/>
                <a:cs typeface="Arial" pitchFamily="34" charset="0"/>
              </a:rPr>
              <a:t>This is a true - </a:t>
            </a:r>
            <a:r>
              <a:rPr lang="en-US" b="1" i="1" dirty="0">
                <a:solidFill>
                  <a:schemeClr val="accent6">
                    <a:lumMod val="75000"/>
                  </a:schemeClr>
                </a:solidFill>
                <a:latin typeface="Helvetica Neue"/>
              </a:rPr>
              <a:t>EVERYBODY IS A </a:t>
            </a:r>
            <a:r>
              <a:rPr lang="en-US" b="1" i="1" dirty="0" smtClean="0">
                <a:solidFill>
                  <a:schemeClr val="accent6">
                    <a:lumMod val="75000"/>
                  </a:schemeClr>
                </a:solidFill>
                <a:latin typeface="Helvetica Neue"/>
              </a:rPr>
              <a:t>GENIUS!</a:t>
            </a:r>
          </a:p>
          <a:p>
            <a:pPr algn="ctr">
              <a:spcAft>
                <a:spcPts val="0"/>
              </a:spcAft>
            </a:pPr>
            <a:r>
              <a:rPr lang="en-US" dirty="0">
                <a:solidFill>
                  <a:srgbClr val="545454"/>
                </a:solidFill>
                <a:latin typeface="Arial Black" pitchFamily="34" charset="0"/>
                <a:ea typeface="Times New Roman"/>
                <a:cs typeface="Arial" pitchFamily="34" charset="0"/>
              </a:rPr>
              <a:t>But never </a:t>
            </a:r>
            <a:r>
              <a:rPr lang="en-US" dirty="0" smtClean="0">
                <a:solidFill>
                  <a:srgbClr val="545454"/>
                </a:solidFill>
                <a:latin typeface="Arial Black" pitchFamily="34" charset="0"/>
                <a:ea typeface="Times New Roman"/>
                <a:cs typeface="Arial" pitchFamily="34" charset="0"/>
              </a:rPr>
              <a:t>forget this: </a:t>
            </a:r>
            <a:endParaRPr lang="bg-BG" dirty="0">
              <a:latin typeface="Arial Black" pitchFamily="34" charset="0"/>
              <a:ea typeface="Times New Roman"/>
              <a:cs typeface="Arial" pitchFamily="34" charset="0"/>
            </a:endParaRPr>
          </a:p>
          <a:p>
            <a:pPr algn="just">
              <a:spcAft>
                <a:spcPts val="0"/>
              </a:spcAft>
            </a:pPr>
            <a:endParaRPr lang="en-US" b="1" i="1" dirty="0" smtClean="0">
              <a:solidFill>
                <a:srgbClr val="555555"/>
              </a:solidFill>
              <a:latin typeface="Helvetica Neue"/>
            </a:endParaRPr>
          </a:p>
        </p:txBody>
      </p:sp>
      <p:pic>
        <p:nvPicPr>
          <p:cNvPr id="2050" name="Picture 2" descr="D:\Desktop_03_2012\GRU_Elderly Games\8th meeting in Cyprus\PRESENTATTIONS\Presentations\29025347_1643377269083026_7538060855980589056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620" y="2919631"/>
            <a:ext cx="6912768" cy="3484146"/>
          </a:xfrm>
          <a:prstGeom prst="rect">
            <a:avLst/>
          </a:prstGeom>
          <a:ln/>
        </p:spPr>
        <p:style>
          <a:lnRef idx="1">
            <a:schemeClr val="accent2"/>
          </a:lnRef>
          <a:fillRef idx="2">
            <a:schemeClr val="accent2"/>
          </a:fillRef>
          <a:effectRef idx="1">
            <a:schemeClr val="accent2"/>
          </a:effectRef>
          <a:fontRef idx="minor">
            <a:schemeClr val="dk1"/>
          </a:fontRef>
        </p:style>
      </p:pic>
      <p:sp>
        <p:nvSpPr>
          <p:cNvPr id="2" name="Down Arrow 1"/>
          <p:cNvSpPr/>
          <p:nvPr/>
        </p:nvSpPr>
        <p:spPr>
          <a:xfrm>
            <a:off x="4644008" y="2204864"/>
            <a:ext cx="448628" cy="6503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 name="AutoShape 4" descr="Ð ÐµÐ·ÑÐ»ÑÐ°Ñ Ñ Ð¸Ð·Ð¾Ð±ÑÐ°Ð¶ÐµÐ½Ð¸Ðµ Ð·Ð° Ð·Ð½Ð°Ðº Ð·Ð° ÑÑÐ¼Ð¸Ð²Ðº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bg-BG"/>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620" y="1247491"/>
            <a:ext cx="1547664" cy="1500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7" descr="Ð ÐµÐ·ÑÐ»ÑÐ°Ñ Ñ Ð¸Ð·Ð¾Ð±ÑÐ°Ð¶ÐµÐ½Ð¸Ðµ Ð·Ð° Ð·Ð½Ð°Ðº Ð·Ð° ÑÑÐ¼Ð¸Ð²ÐºÐ°"/>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bg-BG"/>
          </a:p>
        </p:txBody>
      </p:sp>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1247491"/>
            <a:ext cx="1517898" cy="147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5070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778098"/>
          </a:xfrm>
          <a:solidFill>
            <a:schemeClr val="accent6">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bg-BG" sz="2400" dirty="0" smtClean="0">
                <a:solidFill>
                  <a:schemeClr val="accent6"/>
                </a:solidFill>
                <a:latin typeface="Arial Black"/>
                <a:ea typeface="Calibri"/>
                <a:cs typeface="Times New Roman"/>
              </a:rPr>
              <a:t/>
            </a:r>
            <a:br>
              <a:rPr lang="bg-BG" sz="2400" dirty="0" smtClean="0">
                <a:solidFill>
                  <a:schemeClr val="accent6"/>
                </a:solidFill>
                <a:latin typeface="Arial Black"/>
                <a:ea typeface="Calibri"/>
                <a:cs typeface="Times New Roman"/>
              </a:rPr>
            </a:br>
            <a:r>
              <a:rPr lang="bg-BG" sz="2400" dirty="0" smtClean="0">
                <a:solidFill>
                  <a:schemeClr val="accent6"/>
                </a:solidFill>
                <a:latin typeface="Arial Black"/>
                <a:ea typeface="Calibri"/>
                <a:cs typeface="Times New Roman"/>
              </a:rPr>
              <a:t/>
            </a:r>
            <a:br>
              <a:rPr lang="bg-BG" sz="2400" dirty="0" smtClean="0">
                <a:solidFill>
                  <a:schemeClr val="accent6"/>
                </a:solidFill>
                <a:latin typeface="Arial Black"/>
                <a:ea typeface="Calibri"/>
                <a:cs typeface="Times New Roman"/>
              </a:rPr>
            </a:br>
            <a:r>
              <a:rPr lang="en-US" sz="2400" dirty="0" smtClean="0">
                <a:solidFill>
                  <a:schemeClr val="bg1"/>
                </a:solidFill>
                <a:latin typeface="Arial Black"/>
                <a:ea typeface="Calibri"/>
                <a:cs typeface="Times New Roman"/>
              </a:rPr>
              <a:t>Interior </a:t>
            </a:r>
            <a:r>
              <a:rPr lang="en-US" sz="2400" dirty="0">
                <a:solidFill>
                  <a:schemeClr val="bg1"/>
                </a:solidFill>
                <a:latin typeface="Arial Black"/>
                <a:ea typeface="Calibri"/>
                <a:cs typeface="Times New Roman"/>
              </a:rPr>
              <a:t>for a Fun Classroom in Mathematics</a:t>
            </a:r>
            <a:r>
              <a:rPr lang="en-US" sz="2400" dirty="0">
                <a:solidFill>
                  <a:schemeClr val="accent6"/>
                </a:solidFill>
                <a:ea typeface="Calibri"/>
                <a:cs typeface="Times New Roman"/>
              </a:rPr>
              <a:t/>
            </a:r>
            <a:br>
              <a:rPr lang="en-US" sz="2400" dirty="0">
                <a:solidFill>
                  <a:schemeClr val="accent6"/>
                </a:solidFill>
                <a:ea typeface="Calibri"/>
                <a:cs typeface="Times New Roman"/>
              </a:rPr>
            </a:br>
            <a:endParaRPr lang="bg-BG" dirty="0">
              <a:solidFill>
                <a:schemeClr val="accent6"/>
              </a:solidFill>
            </a:endParaRPr>
          </a:p>
        </p:txBody>
      </p:sp>
      <p:pic>
        <p:nvPicPr>
          <p:cNvPr id="1026" name="Picture 2" descr="Early Learning Quo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1221" y="1196753"/>
            <a:ext cx="3528391" cy="35283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99592" y="5805264"/>
            <a:ext cx="7704856" cy="523220"/>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800" dirty="0" smtClean="0">
                <a:latin typeface="Calibri"/>
              </a:rPr>
              <a:t> </a:t>
            </a:r>
            <a:r>
              <a:rPr lang="en-US" sz="2000" b="1" dirty="0">
                <a:latin typeface="Aharoni" pitchFamily="2" charset="-79"/>
                <a:cs typeface="Aharoni" pitchFamily="2" charset="-79"/>
              </a:rPr>
              <a:t>This is true for every person either a child or an </a:t>
            </a:r>
            <a:r>
              <a:rPr lang="en-US" sz="2000" b="1" dirty="0" smtClean="0">
                <a:latin typeface="Aharoni" pitchFamily="2" charset="-79"/>
                <a:cs typeface="Aharoni" pitchFamily="2" charset="-79"/>
              </a:rPr>
              <a:t>adult</a:t>
            </a:r>
            <a:r>
              <a:rPr lang="bg-BG" sz="2000" b="1" dirty="0">
                <a:latin typeface="Calibri"/>
                <a:cs typeface="Aharoni" pitchFamily="2" charset="-79"/>
              </a:rPr>
              <a:t>.</a:t>
            </a:r>
            <a:r>
              <a:rPr lang="en-US" sz="2000" b="1" dirty="0" smtClean="0">
                <a:latin typeface="Aharoni" pitchFamily="2" charset="-79"/>
                <a:cs typeface="Aharoni" pitchFamily="2" charset="-79"/>
              </a:rPr>
              <a:t> </a:t>
            </a:r>
            <a:endParaRPr lang="bg-BG" sz="2000" b="1" dirty="0">
              <a:cs typeface="Aharoni" pitchFamily="2" charset="-79"/>
            </a:endParaRPr>
          </a:p>
        </p:txBody>
      </p:sp>
      <p:sp>
        <p:nvSpPr>
          <p:cNvPr id="4" name="Rectangle 3"/>
          <p:cNvSpPr/>
          <p:nvPr/>
        </p:nvSpPr>
        <p:spPr>
          <a:xfrm>
            <a:off x="827584" y="1377036"/>
            <a:ext cx="1728192" cy="369332"/>
          </a:xfrm>
          <a:prstGeom prst="rect">
            <a:avLst/>
          </a:prstGeom>
          <a:solidFill>
            <a:srgbClr val="FFC000"/>
          </a:solidFill>
        </p:spPr>
        <p:txBody>
          <a:bodyPr wrap="square">
            <a:spAutoFit/>
          </a:bodyPr>
          <a:lstStyle/>
          <a:p>
            <a:r>
              <a:rPr lang="en-US" b="1" dirty="0" smtClean="0">
                <a:latin typeface="Lucida Calligraphy" pitchFamily="66" charset="0"/>
              </a:rPr>
              <a:t>Hey guys! </a:t>
            </a:r>
            <a:endParaRPr lang="en-US" b="1" dirty="0">
              <a:latin typeface="Lucida Calligraphy" pitchFamily="66" charset="0"/>
            </a:endParaRPr>
          </a:p>
        </p:txBody>
      </p:sp>
      <p:sp>
        <p:nvSpPr>
          <p:cNvPr id="5" name="Rectangle 4"/>
          <p:cNvSpPr/>
          <p:nvPr/>
        </p:nvSpPr>
        <p:spPr>
          <a:xfrm>
            <a:off x="179512" y="1893330"/>
            <a:ext cx="3312368" cy="2800767"/>
          </a:xfrm>
          <a:prstGeom prst="rect">
            <a:avLst/>
          </a:prstGeom>
          <a:solidFill>
            <a:srgbClr val="FFC000"/>
          </a:solidFill>
        </p:spPr>
        <p:txBody>
          <a:bodyPr wrap="square">
            <a:spAutoFit/>
          </a:bodyPr>
          <a:lstStyle/>
          <a:p>
            <a:pPr algn="just"/>
            <a:r>
              <a:rPr lang="en-US" sz="1600" b="1" dirty="0" smtClean="0">
                <a:latin typeface="Lucida Calligraphy" pitchFamily="66" charset="0"/>
                <a:ea typeface="Verdana" pitchFamily="34" charset="0"/>
                <a:cs typeface="Verdana" pitchFamily="34" charset="0"/>
              </a:rPr>
              <a:t>Do you play games in your classroom? Wait... what?! No time? Well... you should make time! Especially during your math time. </a:t>
            </a:r>
          </a:p>
          <a:p>
            <a:pPr algn="just"/>
            <a:endParaRPr lang="en-US" sz="1600" b="1" dirty="0" smtClean="0">
              <a:latin typeface="Lucida Calligraphy" pitchFamily="66" charset="0"/>
              <a:ea typeface="Verdana" pitchFamily="34" charset="0"/>
              <a:cs typeface="Verdana" pitchFamily="34" charset="0"/>
            </a:endParaRPr>
          </a:p>
          <a:p>
            <a:pPr algn="just"/>
            <a:r>
              <a:rPr lang="en-US" sz="1600" b="1" dirty="0" smtClean="0">
                <a:latin typeface="Lucida Calligraphy" pitchFamily="66" charset="0"/>
                <a:ea typeface="Verdana" pitchFamily="34" charset="0"/>
                <a:cs typeface="Verdana" pitchFamily="34" charset="0"/>
              </a:rPr>
              <a:t>Do you know, math and games can go together like Nutella and pretzels.  Delicious separate, but amazing together.</a:t>
            </a:r>
            <a:endParaRPr lang="en-US" sz="1600" b="1" dirty="0">
              <a:latin typeface="Lucida Calligraphy" pitchFamily="66" charset="0"/>
              <a:ea typeface="Verdana" pitchFamily="34" charset="0"/>
              <a:cs typeface="Verdana" pitchFamily="34" charset="0"/>
            </a:endParaRPr>
          </a:p>
        </p:txBody>
      </p:sp>
      <p:sp>
        <p:nvSpPr>
          <p:cNvPr id="6" name="Right Arrow 5"/>
          <p:cNvSpPr/>
          <p:nvPr/>
        </p:nvSpPr>
        <p:spPr>
          <a:xfrm>
            <a:off x="3974491" y="1844824"/>
            <a:ext cx="1072525" cy="406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6581115" y="5022975"/>
            <a:ext cx="921546"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6351" y="2348880"/>
            <a:ext cx="1695729" cy="230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837629" y="5022975"/>
            <a:ext cx="921546"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609873" y="5022975"/>
            <a:ext cx="921546"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307529" y="5081363"/>
            <a:ext cx="921546"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7175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bg-BG" sz="2400" dirty="0" smtClean="0">
                <a:solidFill>
                  <a:schemeClr val="accent6"/>
                </a:solidFill>
                <a:latin typeface="Arial Black"/>
                <a:ea typeface="Calibri"/>
                <a:cs typeface="Times New Roman"/>
              </a:rPr>
              <a:t/>
            </a:r>
            <a:br>
              <a:rPr lang="bg-BG" sz="2400" dirty="0" smtClean="0">
                <a:solidFill>
                  <a:schemeClr val="accent6"/>
                </a:solidFill>
                <a:latin typeface="Arial Black"/>
                <a:ea typeface="Calibri"/>
                <a:cs typeface="Times New Roman"/>
              </a:rPr>
            </a:br>
            <a:r>
              <a:rPr lang="bg-BG" sz="2400" dirty="0" smtClean="0">
                <a:solidFill>
                  <a:schemeClr val="accent6"/>
                </a:solidFill>
                <a:latin typeface="Arial Black"/>
                <a:ea typeface="Calibri"/>
                <a:cs typeface="Times New Roman"/>
              </a:rPr>
              <a:t/>
            </a:r>
            <a:br>
              <a:rPr lang="bg-BG" sz="2400" dirty="0" smtClean="0">
                <a:solidFill>
                  <a:schemeClr val="accent6"/>
                </a:solidFill>
                <a:latin typeface="Arial Black"/>
                <a:ea typeface="Calibri"/>
                <a:cs typeface="Times New Roman"/>
              </a:rPr>
            </a:br>
            <a:r>
              <a:rPr lang="en-US" sz="2400" dirty="0" smtClean="0">
                <a:solidFill>
                  <a:schemeClr val="bg1"/>
                </a:solidFill>
                <a:latin typeface="Arial Black"/>
                <a:ea typeface="Calibri"/>
                <a:cs typeface="Times New Roman"/>
              </a:rPr>
              <a:t>Interior </a:t>
            </a:r>
            <a:r>
              <a:rPr lang="en-US" sz="2400" dirty="0">
                <a:solidFill>
                  <a:schemeClr val="bg1"/>
                </a:solidFill>
                <a:latin typeface="Arial Black"/>
                <a:ea typeface="Calibri"/>
                <a:cs typeface="Times New Roman"/>
              </a:rPr>
              <a:t>for a Fun Classroom in Mathematics</a:t>
            </a:r>
            <a:r>
              <a:rPr lang="en-US" sz="2400" dirty="0">
                <a:solidFill>
                  <a:schemeClr val="accent6"/>
                </a:solidFill>
                <a:ea typeface="Calibri"/>
                <a:cs typeface="Times New Roman"/>
              </a:rPr>
              <a:t/>
            </a:r>
            <a:br>
              <a:rPr lang="en-US" sz="2400" dirty="0">
                <a:solidFill>
                  <a:schemeClr val="accent6"/>
                </a:solidFill>
                <a:ea typeface="Calibri"/>
                <a:cs typeface="Times New Roman"/>
              </a:rPr>
            </a:br>
            <a:endParaRPr lang="bg-BG" dirty="0">
              <a:solidFill>
                <a:schemeClr val="accent6"/>
              </a:solidFill>
            </a:endParaRPr>
          </a:p>
        </p:txBody>
      </p:sp>
      <p:sp>
        <p:nvSpPr>
          <p:cNvPr id="3" name="Rectangle 2"/>
          <p:cNvSpPr/>
          <p:nvPr/>
        </p:nvSpPr>
        <p:spPr>
          <a:xfrm>
            <a:off x="107504" y="1947877"/>
            <a:ext cx="3960440" cy="1200329"/>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
              <a:buFont typeface="Arial" pitchFamily="34" charset="0"/>
              <a:buChar char="•"/>
            </a:pPr>
            <a:endParaRPr lang="en-US" b="1" dirty="0" smtClean="0">
              <a:solidFill>
                <a:prstClr val="black"/>
              </a:solidFill>
              <a:latin typeface="Verdana" pitchFamily="34" charset="0"/>
              <a:ea typeface="Verdana" pitchFamily="34" charset="0"/>
              <a:cs typeface="Verdana" pitchFamily="34" charset="0"/>
            </a:endParaRPr>
          </a:p>
          <a:p>
            <a:pPr marL="285750" indent="-285750" algn="just">
              <a:buFont typeface="Arial" pitchFamily="34" charset="0"/>
              <a:buChar char="•"/>
            </a:pPr>
            <a:r>
              <a:rPr lang="en-US" b="1" dirty="0" smtClean="0">
                <a:solidFill>
                  <a:prstClr val="black"/>
                </a:solidFill>
                <a:latin typeface="Verdana" pitchFamily="34" charset="0"/>
                <a:ea typeface="Verdana" pitchFamily="34" charset="0"/>
                <a:cs typeface="Verdana" pitchFamily="34" charset="0"/>
              </a:rPr>
              <a:t>How to Make Learning Mathematics more fun? </a:t>
            </a:r>
          </a:p>
          <a:p>
            <a:pPr marL="285750" indent="-285750" algn="just">
              <a:buFont typeface="Arial" pitchFamily="34" charset="0"/>
              <a:buChar char="•"/>
            </a:pPr>
            <a:endParaRPr lang="bg-BG" b="1" dirty="0">
              <a:solidFill>
                <a:prstClr val="black"/>
              </a:solidFill>
              <a:latin typeface="Verdana" pitchFamily="34" charset="0"/>
              <a:ea typeface="Verdana" pitchFamily="34" charset="0"/>
              <a:cs typeface="Verdana" pitchFamily="34" charset="0"/>
            </a:endParaRPr>
          </a:p>
        </p:txBody>
      </p:sp>
      <p:pic>
        <p:nvPicPr>
          <p:cNvPr id="6146" name="Picture 2" descr="Ð¡Ð²ÑÑÐ·Ð°Ð½Ð¾ Ð¸Ð·Ð¾Ð±ÑÐ°Ð¶ÐµÐ½Ð¸Ð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098564"/>
            <a:ext cx="709302" cy="7093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44008" y="1932220"/>
            <a:ext cx="4248472" cy="1138773"/>
          </a:xfrm>
          <a:prstGeom prst="rect">
            <a:avLst/>
          </a:prstGeom>
          <a:solidFill>
            <a:schemeClr val="bg1">
              <a:lumMod val="95000"/>
            </a:schemeClr>
          </a:solidFill>
          <a:ln>
            <a:solidFill>
              <a:schemeClr val="tx2"/>
            </a:solidFill>
          </a:ln>
        </p:spPr>
        <p:txBody>
          <a:bodyPr wrap="square">
            <a:spAutoFit/>
          </a:bodyPr>
          <a:lstStyle/>
          <a:p>
            <a:pPr marL="285750" lvl="0" indent="-285750" algn="just">
              <a:buFont typeface="Arial" pitchFamily="34" charset="0"/>
              <a:buChar char="•"/>
            </a:pPr>
            <a:endParaRPr lang="en-US" sz="1700" b="1" dirty="0" smtClean="0">
              <a:solidFill>
                <a:schemeClr val="accent1"/>
              </a:solidFill>
              <a:latin typeface="Verdana" pitchFamily="34" charset="0"/>
              <a:ea typeface="Verdana" pitchFamily="34" charset="0"/>
              <a:cs typeface="Verdana" pitchFamily="34" charset="0"/>
            </a:endParaRPr>
          </a:p>
          <a:p>
            <a:pPr marL="285750" lvl="0" indent="-285750" algn="just">
              <a:buFont typeface="Arial" pitchFamily="34" charset="0"/>
              <a:buChar char="•"/>
            </a:pPr>
            <a:r>
              <a:rPr lang="en-US" sz="1700" b="1" dirty="0" smtClean="0">
                <a:solidFill>
                  <a:schemeClr val="accent1"/>
                </a:solidFill>
                <a:latin typeface="Verdana" pitchFamily="34" charset="0"/>
                <a:ea typeface="Verdana" pitchFamily="34" charset="0"/>
                <a:cs typeface="Verdana" pitchFamily="34" charset="0"/>
              </a:rPr>
              <a:t>In </a:t>
            </a:r>
            <a:r>
              <a:rPr lang="en-US" sz="1700" b="1" dirty="0">
                <a:solidFill>
                  <a:schemeClr val="accent1"/>
                </a:solidFill>
                <a:latin typeface="Verdana" pitchFamily="34" charset="0"/>
                <a:ea typeface="Verdana" pitchFamily="34" charset="0"/>
                <a:cs typeface="Verdana" pitchFamily="34" charset="0"/>
              </a:rPr>
              <a:t>Psychology it is recognized that Play brings joy</a:t>
            </a:r>
            <a:r>
              <a:rPr lang="en-US" sz="1700" b="1" dirty="0" smtClean="0">
                <a:solidFill>
                  <a:schemeClr val="accent1"/>
                </a:solidFill>
                <a:latin typeface="Verdana" pitchFamily="34" charset="0"/>
                <a:ea typeface="Verdana" pitchFamily="34" charset="0"/>
                <a:cs typeface="Verdana" pitchFamily="34" charset="0"/>
              </a:rPr>
              <a:t>.</a:t>
            </a:r>
          </a:p>
          <a:p>
            <a:pPr marL="285750" lvl="0" indent="-285750" algn="just">
              <a:buFont typeface="Arial" pitchFamily="34" charset="0"/>
              <a:buChar char="•"/>
            </a:pPr>
            <a:endParaRPr lang="bg-BG" sz="1700" b="1" dirty="0">
              <a:solidFill>
                <a:schemeClr val="accent1"/>
              </a:solidFill>
              <a:latin typeface="Verdana" pitchFamily="34" charset="0"/>
              <a:ea typeface="Verdana" pitchFamily="34" charset="0"/>
              <a:cs typeface="Verdana" pitchFamily="34" charset="0"/>
            </a:endParaRPr>
          </a:p>
        </p:txBody>
      </p:sp>
      <p:sp>
        <p:nvSpPr>
          <p:cNvPr id="6" name="Rectangle 5"/>
          <p:cNvSpPr/>
          <p:nvPr/>
        </p:nvSpPr>
        <p:spPr>
          <a:xfrm>
            <a:off x="1835696" y="1196752"/>
            <a:ext cx="5513432"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b="1" dirty="0" smtClean="0"/>
              <a:t>There </a:t>
            </a:r>
            <a:r>
              <a:rPr lang="en-US" b="1" dirty="0"/>
              <a:t>are so many questions at a practical </a:t>
            </a:r>
            <a:r>
              <a:rPr lang="en-US" b="1" dirty="0" smtClean="0"/>
              <a:t>level. For ex.:</a:t>
            </a:r>
            <a:endParaRPr lang="bg-BG" b="1" dirty="0"/>
          </a:p>
        </p:txBody>
      </p:sp>
      <p:sp>
        <p:nvSpPr>
          <p:cNvPr id="7" name="Rectangle 6"/>
          <p:cNvSpPr/>
          <p:nvPr/>
        </p:nvSpPr>
        <p:spPr>
          <a:xfrm>
            <a:off x="107504" y="3302378"/>
            <a:ext cx="3964794" cy="1200329"/>
          </a:xfrm>
          <a:prstGeom prst="rect">
            <a:avLst/>
          </a:prstGeom>
          <a:solidFill>
            <a:schemeClr val="accent6">
              <a:lumMod val="60000"/>
              <a:lumOff val="40000"/>
            </a:schemeClr>
          </a:solidFill>
          <a:ln>
            <a:solidFill>
              <a:schemeClr val="tx2"/>
            </a:solidFill>
          </a:ln>
        </p:spPr>
        <p:txBody>
          <a:bodyPr wrap="square">
            <a:spAutoFit/>
          </a:bodyPr>
          <a:lstStyle/>
          <a:p>
            <a:pPr marL="285750" indent="-285750">
              <a:spcAft>
                <a:spcPts val="0"/>
              </a:spcAft>
              <a:buFont typeface="Arial" pitchFamily="34" charset="0"/>
              <a:buChar char="•"/>
            </a:pPr>
            <a:endParaRPr lang="en-US" b="1" dirty="0" smtClean="0">
              <a:solidFill>
                <a:srgbClr val="545454"/>
              </a:solidFill>
              <a:latin typeface="Verdana" pitchFamily="34" charset="0"/>
              <a:ea typeface="Verdana" pitchFamily="34" charset="0"/>
              <a:cs typeface="Verdana" pitchFamily="34" charset="0"/>
            </a:endParaRPr>
          </a:p>
          <a:p>
            <a:pPr marL="285750" indent="-285750">
              <a:spcAft>
                <a:spcPts val="0"/>
              </a:spcAft>
              <a:buFont typeface="Arial" pitchFamily="34" charset="0"/>
              <a:buChar char="•"/>
            </a:pPr>
            <a:r>
              <a:rPr lang="en-US" b="1" dirty="0" smtClean="0">
                <a:solidFill>
                  <a:srgbClr val="545454"/>
                </a:solidFill>
                <a:latin typeface="Verdana" pitchFamily="34" charset="0"/>
                <a:ea typeface="Verdana" pitchFamily="34" charset="0"/>
                <a:cs typeface="Verdana" pitchFamily="34" charset="0"/>
              </a:rPr>
              <a:t>How </a:t>
            </a:r>
            <a:r>
              <a:rPr lang="en-US" b="1" dirty="0">
                <a:solidFill>
                  <a:srgbClr val="545454"/>
                </a:solidFill>
                <a:latin typeface="Verdana" pitchFamily="34" charset="0"/>
                <a:ea typeface="Verdana" pitchFamily="34" charset="0"/>
                <a:cs typeface="Verdana" pitchFamily="34" charset="0"/>
              </a:rPr>
              <a:t>to understand Math much </a:t>
            </a:r>
            <a:r>
              <a:rPr lang="en-US" b="1" dirty="0" smtClean="0">
                <a:solidFill>
                  <a:srgbClr val="545454"/>
                </a:solidFill>
                <a:latin typeface="Verdana" pitchFamily="34" charset="0"/>
                <a:ea typeface="Verdana" pitchFamily="34" charset="0"/>
                <a:cs typeface="Verdana" pitchFamily="34" charset="0"/>
              </a:rPr>
              <a:t>better?</a:t>
            </a:r>
            <a:r>
              <a:rPr lang="en-US" b="1" dirty="0">
                <a:solidFill>
                  <a:srgbClr val="545454"/>
                </a:solidFill>
                <a:latin typeface="Verdana" pitchFamily="34" charset="0"/>
                <a:ea typeface="Verdana" pitchFamily="34" charset="0"/>
                <a:cs typeface="Verdana" pitchFamily="34" charset="0"/>
              </a:rPr>
              <a:t> </a:t>
            </a:r>
            <a:endParaRPr lang="en-US" b="1" dirty="0" smtClean="0">
              <a:solidFill>
                <a:srgbClr val="545454"/>
              </a:solidFill>
              <a:latin typeface="Verdana" pitchFamily="34" charset="0"/>
              <a:ea typeface="Verdana" pitchFamily="34" charset="0"/>
              <a:cs typeface="Verdana" pitchFamily="34" charset="0"/>
            </a:endParaRPr>
          </a:p>
          <a:p>
            <a:pPr marL="285750" indent="-285750">
              <a:spcAft>
                <a:spcPts val="0"/>
              </a:spcAft>
              <a:buFont typeface="Arial" pitchFamily="34" charset="0"/>
              <a:buChar char="•"/>
            </a:pPr>
            <a:endParaRPr lang="bg-BG" b="1" dirty="0">
              <a:effectLst/>
              <a:latin typeface="Verdana" pitchFamily="34" charset="0"/>
              <a:ea typeface="Verdana" pitchFamily="34" charset="0"/>
              <a:cs typeface="Verdana" pitchFamily="34" charset="0"/>
            </a:endParaRPr>
          </a:p>
        </p:txBody>
      </p:sp>
      <p:sp>
        <p:nvSpPr>
          <p:cNvPr id="8" name="Rectangle 7"/>
          <p:cNvSpPr/>
          <p:nvPr/>
        </p:nvSpPr>
        <p:spPr>
          <a:xfrm>
            <a:off x="4644008" y="3375574"/>
            <a:ext cx="4372076" cy="1138773"/>
          </a:xfrm>
          <a:prstGeom prst="rect">
            <a:avLst/>
          </a:prstGeom>
          <a:solidFill>
            <a:schemeClr val="accent5">
              <a:lumMod val="40000"/>
              <a:lumOff val="60000"/>
            </a:schemeClr>
          </a:solidFill>
          <a:ln>
            <a:solidFill>
              <a:schemeClr val="tx1"/>
            </a:solidFill>
          </a:ln>
        </p:spPr>
        <p:txBody>
          <a:bodyPr wrap="square">
            <a:spAutoFit/>
          </a:bodyPr>
          <a:lstStyle/>
          <a:p>
            <a:pPr marL="285750" indent="-285750">
              <a:buFont typeface="Arial" pitchFamily="34" charset="0"/>
              <a:buChar char="•"/>
            </a:pPr>
            <a:r>
              <a:rPr lang="en-US" sz="1700" b="1" dirty="0" smtClean="0">
                <a:latin typeface="Verdana" pitchFamily="34" charset="0"/>
                <a:ea typeface="Verdana" pitchFamily="34" charset="0"/>
                <a:cs typeface="Verdana" pitchFamily="34" charset="0"/>
              </a:rPr>
              <a:t>You </a:t>
            </a:r>
            <a:r>
              <a:rPr lang="en-US" sz="1700" b="1" dirty="0">
                <a:latin typeface="Verdana" pitchFamily="34" charset="0"/>
                <a:ea typeface="Verdana" pitchFamily="34" charset="0"/>
                <a:cs typeface="Verdana" pitchFamily="34" charset="0"/>
              </a:rPr>
              <a:t>say that one way is to learn mathematics through play? But why is that so</a:t>
            </a:r>
            <a:r>
              <a:rPr lang="en-US" sz="1700" b="1" dirty="0" smtClean="0">
                <a:latin typeface="Verdana" pitchFamily="34" charset="0"/>
                <a:ea typeface="Verdana" pitchFamily="34" charset="0"/>
                <a:cs typeface="Verdana" pitchFamily="34" charset="0"/>
              </a:rPr>
              <a:t>?</a:t>
            </a:r>
          </a:p>
          <a:p>
            <a:endParaRPr lang="bg-BG" sz="1700" b="1" dirty="0">
              <a:latin typeface="Verdana" pitchFamily="34" charset="0"/>
              <a:ea typeface="Verdana" pitchFamily="34" charset="0"/>
              <a:cs typeface="Verdana" pitchFamily="34" charset="0"/>
            </a:endParaRPr>
          </a:p>
        </p:txBody>
      </p:sp>
      <p:pic>
        <p:nvPicPr>
          <p:cNvPr id="18" name="Picture 2" descr="Ð¡Ð²ÑÑÐ·Ð°Ð½Ð¾ Ð¸Ð·Ð¾Ð±ÑÐ°Ð¶ÐµÐ½Ð¸Ð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1098564"/>
            <a:ext cx="709302" cy="709302"/>
          </a:xfrm>
          <a:prstGeom prst="rect">
            <a:avLst/>
          </a:prstGeom>
          <a:noFill/>
          <a:extLst>
            <a:ext uri="{909E8E84-426E-40DD-AFC4-6F175D3DCCD1}">
              <a14:hiddenFill xmlns:a14="http://schemas.microsoft.com/office/drawing/2010/main">
                <a:solidFill>
                  <a:srgbClr val="FFFFFF"/>
                </a:solidFill>
              </a14:hiddenFill>
            </a:ext>
          </a:extLst>
        </p:spPr>
      </p:pic>
      <p:sp>
        <p:nvSpPr>
          <p:cNvPr id="14" name="Isosceles Triangle 13"/>
          <p:cNvSpPr/>
          <p:nvPr/>
        </p:nvSpPr>
        <p:spPr>
          <a:xfrm rot="5400000">
            <a:off x="3946212" y="2319441"/>
            <a:ext cx="844680" cy="457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469948"/>
            <a:ext cx="481013"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827584" y="4869160"/>
            <a:ext cx="7622070" cy="1477328"/>
          </a:xfrm>
          <a:prstGeom prst="rect">
            <a:avLst/>
          </a:prstGeom>
          <a:effectLst>
            <a:glow rad="63500">
              <a:schemeClr val="accent3">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b="1" dirty="0">
                <a:latin typeface="Verdana" pitchFamily="34" charset="0"/>
                <a:ea typeface="Verdana" pitchFamily="34" charset="0"/>
                <a:cs typeface="Verdana" pitchFamily="34" charset="0"/>
              </a:rPr>
              <a:t>Indeed, the </a:t>
            </a:r>
            <a:r>
              <a:rPr lang="en-US" b="1" dirty="0" smtClean="0">
                <a:latin typeface="Verdana" pitchFamily="34" charset="0"/>
                <a:ea typeface="Verdana" pitchFamily="34" charset="0"/>
                <a:cs typeface="Verdana" pitchFamily="34" charset="0"/>
              </a:rPr>
              <a:t>traditional games </a:t>
            </a:r>
            <a:r>
              <a:rPr lang="en-US" b="1" dirty="0">
                <a:latin typeface="Verdana" pitchFamily="34" charset="0"/>
                <a:ea typeface="Verdana" pitchFamily="34" charset="0"/>
                <a:cs typeface="Verdana" pitchFamily="34" charset="0"/>
              </a:rPr>
              <a:t>are a great way to learn Addition and S</a:t>
            </a:r>
            <a:r>
              <a:rPr lang="en-US" b="1" dirty="0" smtClean="0">
                <a:latin typeface="Verdana" pitchFamily="34" charset="0"/>
                <a:ea typeface="Verdana" pitchFamily="34" charset="0"/>
                <a:cs typeface="Verdana" pitchFamily="34" charset="0"/>
              </a:rPr>
              <a:t>ubtraction </a:t>
            </a:r>
            <a:r>
              <a:rPr lang="en-US" b="1" dirty="0">
                <a:latin typeface="Verdana" pitchFamily="34" charset="0"/>
                <a:ea typeface="Verdana" pitchFamily="34" charset="0"/>
                <a:cs typeface="Verdana" pitchFamily="34" charset="0"/>
              </a:rPr>
              <a:t>e.g. Play games with simple math. You only play </a:t>
            </a:r>
            <a:r>
              <a:rPr lang="en-US" b="1" dirty="0" smtClean="0">
                <a:latin typeface="Verdana" pitchFamily="34" charset="0"/>
                <a:ea typeface="Verdana" pitchFamily="34" charset="0"/>
                <a:cs typeface="Verdana" pitchFamily="34" charset="0"/>
              </a:rPr>
              <a:t>for ex. to 100 </a:t>
            </a:r>
            <a:r>
              <a:rPr lang="en-US" b="1" dirty="0">
                <a:latin typeface="Verdana" pitchFamily="34" charset="0"/>
                <a:ea typeface="Verdana" pitchFamily="34" charset="0"/>
                <a:cs typeface="Verdana" pitchFamily="34" charset="0"/>
              </a:rPr>
              <a:t>so the numbers never get too high, but it’s a great way to learn basic addition. It’s much better than doing addition tables for hours! </a:t>
            </a:r>
            <a:endParaRPr lang="en-US" b="1" dirty="0" smtClean="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023731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bg-BG" sz="2400" dirty="0" smtClean="0">
                <a:solidFill>
                  <a:schemeClr val="accent6"/>
                </a:solidFill>
                <a:latin typeface="Arial Black"/>
                <a:ea typeface="Calibri"/>
                <a:cs typeface="Times New Roman"/>
              </a:rPr>
              <a:t/>
            </a:r>
            <a:br>
              <a:rPr lang="bg-BG" sz="2400" dirty="0" smtClean="0">
                <a:solidFill>
                  <a:schemeClr val="accent6"/>
                </a:solidFill>
                <a:latin typeface="Arial Black"/>
                <a:ea typeface="Calibri"/>
                <a:cs typeface="Times New Roman"/>
              </a:rPr>
            </a:br>
            <a:r>
              <a:rPr lang="bg-BG" sz="2400" dirty="0" smtClean="0">
                <a:solidFill>
                  <a:schemeClr val="accent6"/>
                </a:solidFill>
                <a:latin typeface="Arial Black"/>
                <a:ea typeface="Calibri"/>
                <a:cs typeface="Times New Roman"/>
              </a:rPr>
              <a:t/>
            </a:r>
            <a:br>
              <a:rPr lang="bg-BG" sz="2400" dirty="0" smtClean="0">
                <a:solidFill>
                  <a:schemeClr val="accent6"/>
                </a:solidFill>
                <a:latin typeface="Arial Black"/>
                <a:ea typeface="Calibri"/>
                <a:cs typeface="Times New Roman"/>
              </a:rPr>
            </a:br>
            <a:r>
              <a:rPr lang="en-US" sz="2400" dirty="0" smtClean="0">
                <a:solidFill>
                  <a:schemeClr val="bg1"/>
                </a:solidFill>
                <a:latin typeface="Arial Black"/>
                <a:ea typeface="Calibri"/>
                <a:cs typeface="Times New Roman"/>
              </a:rPr>
              <a:t>Interior </a:t>
            </a:r>
            <a:r>
              <a:rPr lang="en-US" sz="2400" dirty="0">
                <a:solidFill>
                  <a:schemeClr val="bg1"/>
                </a:solidFill>
                <a:latin typeface="Arial Black"/>
                <a:ea typeface="Calibri"/>
                <a:cs typeface="Times New Roman"/>
              </a:rPr>
              <a:t>for a Fun Classroom in Mathematics</a:t>
            </a:r>
            <a:r>
              <a:rPr lang="en-US" sz="2400" dirty="0">
                <a:solidFill>
                  <a:schemeClr val="accent6"/>
                </a:solidFill>
                <a:ea typeface="Calibri"/>
                <a:cs typeface="Times New Roman"/>
              </a:rPr>
              <a:t/>
            </a:r>
            <a:br>
              <a:rPr lang="en-US" sz="2400" dirty="0">
                <a:solidFill>
                  <a:schemeClr val="accent6"/>
                </a:solidFill>
                <a:ea typeface="Calibri"/>
                <a:cs typeface="Times New Roman"/>
              </a:rPr>
            </a:br>
            <a:endParaRPr lang="bg-BG" dirty="0">
              <a:solidFill>
                <a:schemeClr val="accent6"/>
              </a:solidFill>
            </a:endParaRPr>
          </a:p>
        </p:txBody>
      </p:sp>
      <p:sp>
        <p:nvSpPr>
          <p:cNvPr id="4" name="Rectangle 3"/>
          <p:cNvSpPr/>
          <p:nvPr/>
        </p:nvSpPr>
        <p:spPr>
          <a:xfrm>
            <a:off x="395536" y="1213009"/>
            <a:ext cx="8280920" cy="646331"/>
          </a:xfrm>
          <a:prstGeom prst="rect">
            <a:avLst/>
          </a:prstGeom>
        </p:spPr>
        <p:txBody>
          <a:bodyPr wrap="square">
            <a:spAutoFit/>
          </a:bodyPr>
          <a:lstStyle/>
          <a:p>
            <a:r>
              <a:rPr lang="en-US" b="1" dirty="0">
                <a:latin typeface="Verdana" pitchFamily="34" charset="0"/>
                <a:ea typeface="Verdana" pitchFamily="34" charset="0"/>
                <a:cs typeface="Verdana" pitchFamily="34" charset="0"/>
              </a:rPr>
              <a:t>Today we will do 2 things within the subject </a:t>
            </a:r>
            <a:r>
              <a:rPr lang="en-US" b="1" dirty="0" smtClean="0">
                <a:latin typeface="Verdana" pitchFamily="34" charset="0"/>
                <a:ea typeface="Verdana" pitchFamily="34" charset="0"/>
                <a:cs typeface="Verdana" pitchFamily="34" charset="0"/>
              </a:rPr>
              <a:t>“HOW TO UNDERSTAND MATHEMATICS MUCH MORE”.</a:t>
            </a:r>
          </a:p>
        </p:txBody>
      </p:sp>
      <p:sp>
        <p:nvSpPr>
          <p:cNvPr id="6" name="Rectangle 5"/>
          <p:cNvSpPr/>
          <p:nvPr/>
        </p:nvSpPr>
        <p:spPr>
          <a:xfrm>
            <a:off x="611560" y="2348880"/>
            <a:ext cx="3096344" cy="4247317"/>
          </a:xfrm>
          <a:prstGeom prst="rect">
            <a:avLst/>
          </a:prstGeom>
          <a:solidFill>
            <a:schemeClr val="bg2"/>
          </a:solidFill>
          <a:effectLst>
            <a:glow rad="228600">
              <a:schemeClr val="accent2">
                <a:satMod val="175000"/>
                <a:alpha val="40000"/>
              </a:schemeClr>
            </a:glow>
            <a:outerShdw blurRad="50800" dist="38100" dir="5400000" algn="t" rotWithShape="0">
              <a:prstClr val="black">
                <a:alpha val="40000"/>
              </a:prstClr>
            </a:outerShdw>
          </a:effectLst>
        </p:spPr>
        <p:txBody>
          <a:bodyPr wrap="square">
            <a:spAutoFit/>
          </a:bodyPr>
          <a:lstStyle/>
          <a:p>
            <a:pPr lvl="0"/>
            <a:r>
              <a:rPr lang="en-US" b="1" dirty="0">
                <a:solidFill>
                  <a:prstClr val="black"/>
                </a:solidFill>
                <a:latin typeface="Verdana" pitchFamily="34" charset="0"/>
                <a:ea typeface="Verdana" pitchFamily="34" charset="0"/>
                <a:cs typeface="Verdana" pitchFamily="34" charset="0"/>
              </a:rPr>
              <a:t>First of all, we will arrange “A FUN CLASSROOM IN MATHEMATICS". </a:t>
            </a:r>
            <a:endParaRPr lang="en-US" b="1" dirty="0" smtClean="0">
              <a:solidFill>
                <a:prstClr val="black"/>
              </a:solidFill>
              <a:latin typeface="Verdana" pitchFamily="34" charset="0"/>
              <a:ea typeface="Verdana" pitchFamily="34" charset="0"/>
              <a:cs typeface="Verdana" pitchFamily="34" charset="0"/>
            </a:endParaRPr>
          </a:p>
          <a:p>
            <a:pPr lvl="0"/>
            <a:r>
              <a:rPr lang="en-US" b="1" dirty="0" smtClean="0">
                <a:solidFill>
                  <a:prstClr val="black"/>
                </a:solidFill>
                <a:latin typeface="Verdana" pitchFamily="34" charset="0"/>
                <a:ea typeface="Verdana" pitchFamily="34" charset="0"/>
                <a:cs typeface="Verdana" pitchFamily="34" charset="0"/>
              </a:rPr>
              <a:t>In </a:t>
            </a:r>
            <a:r>
              <a:rPr lang="en-US" b="1" dirty="0">
                <a:solidFill>
                  <a:prstClr val="black"/>
                </a:solidFill>
                <a:latin typeface="Verdana" pitchFamily="34" charset="0"/>
                <a:ea typeface="Verdana" pitchFamily="34" charset="0"/>
                <a:cs typeface="Verdana" pitchFamily="34" charset="0"/>
              </a:rPr>
              <a:t>it we will perform the role of… walls, hangers and other design solutions. </a:t>
            </a:r>
            <a:endParaRPr lang="en-US" b="1" dirty="0" smtClean="0">
              <a:solidFill>
                <a:prstClr val="black"/>
              </a:solidFill>
              <a:latin typeface="Verdana" pitchFamily="34" charset="0"/>
              <a:ea typeface="Verdana" pitchFamily="34" charset="0"/>
              <a:cs typeface="Verdana" pitchFamily="34" charset="0"/>
            </a:endParaRPr>
          </a:p>
          <a:p>
            <a:pPr lvl="0"/>
            <a:r>
              <a:rPr lang="en-US" b="1" dirty="0" smtClean="0">
                <a:solidFill>
                  <a:prstClr val="black"/>
                </a:solidFill>
                <a:latin typeface="Verdana" pitchFamily="34" charset="0"/>
                <a:ea typeface="Verdana" pitchFamily="34" charset="0"/>
                <a:cs typeface="Verdana" pitchFamily="34" charset="0"/>
              </a:rPr>
              <a:t>We'll </a:t>
            </a:r>
            <a:r>
              <a:rPr lang="en-US" b="1" dirty="0">
                <a:solidFill>
                  <a:prstClr val="black"/>
                </a:solidFill>
                <a:latin typeface="Verdana" pitchFamily="34" charset="0"/>
                <a:ea typeface="Verdana" pitchFamily="34" charset="0"/>
                <a:cs typeface="Verdana" pitchFamily="34" charset="0"/>
              </a:rPr>
              <a:t>get stuck with special badges, and some of us will wear “fun math t-shirts</a:t>
            </a:r>
            <a:r>
              <a:rPr lang="en-US" b="1" dirty="0" smtClean="0">
                <a:solidFill>
                  <a:prstClr val="black"/>
                </a:solidFill>
                <a:latin typeface="Verdana" pitchFamily="34" charset="0"/>
                <a:ea typeface="Verdana" pitchFamily="34" charset="0"/>
                <a:cs typeface="Verdana" pitchFamily="34" charset="0"/>
              </a:rPr>
              <a:t>”.</a:t>
            </a:r>
          </a:p>
          <a:p>
            <a:pPr lvl="0"/>
            <a:r>
              <a:rPr lang="en-US" b="1" dirty="0" smtClean="0">
                <a:solidFill>
                  <a:prstClr val="black"/>
                </a:solidFill>
                <a:latin typeface="Verdana" pitchFamily="34" charset="0"/>
                <a:ea typeface="Verdana" pitchFamily="34" charset="0"/>
                <a:cs typeface="Verdana" pitchFamily="34" charset="0"/>
              </a:rPr>
              <a:t>Everyone can </a:t>
            </a:r>
            <a:r>
              <a:rPr lang="en-US" b="1" dirty="0" smtClean="0">
                <a:solidFill>
                  <a:prstClr val="black"/>
                </a:solidFill>
                <a:latin typeface="Verdana" pitchFamily="34" charset="0"/>
                <a:ea typeface="Verdana" pitchFamily="34" charset="0"/>
                <a:cs typeface="Verdana" pitchFamily="34" charset="0"/>
              </a:rPr>
              <a:t>comment </a:t>
            </a:r>
            <a:r>
              <a:rPr lang="en-US" b="1" dirty="0" smtClean="0">
                <a:solidFill>
                  <a:prstClr val="black"/>
                </a:solidFill>
                <a:latin typeface="Verdana" pitchFamily="34" charset="0"/>
                <a:ea typeface="Verdana" pitchFamily="34" charset="0"/>
                <a:cs typeface="Verdana" pitchFamily="34" charset="0"/>
              </a:rPr>
              <a:t>your own </a:t>
            </a:r>
            <a:r>
              <a:rPr lang="bg-BG" b="1" dirty="0" smtClean="0">
                <a:solidFill>
                  <a:prstClr val="black"/>
                </a:solidFill>
                <a:latin typeface="Verdana" pitchFamily="34" charset="0"/>
                <a:ea typeface="Verdana" pitchFamily="34" charset="0"/>
                <a:cs typeface="Verdana" pitchFamily="34" charset="0"/>
              </a:rPr>
              <a:t>„</a:t>
            </a:r>
            <a:r>
              <a:rPr lang="en-US" b="1" dirty="0" smtClean="0">
                <a:solidFill>
                  <a:prstClr val="black"/>
                </a:solidFill>
                <a:latin typeface="Verdana" pitchFamily="34" charset="0"/>
                <a:ea typeface="Verdana" pitchFamily="34" charset="0"/>
                <a:cs typeface="Verdana" pitchFamily="34" charset="0"/>
              </a:rPr>
              <a:t>interior</a:t>
            </a:r>
            <a:r>
              <a:rPr lang="en-US" b="1" dirty="0" smtClean="0">
                <a:solidFill>
                  <a:prstClr val="black"/>
                </a:solidFill>
                <a:latin typeface="Verdana" pitchFamily="34" charset="0"/>
                <a:ea typeface="Verdana" pitchFamily="34" charset="0"/>
                <a:cs typeface="Verdana" pitchFamily="34" charset="0"/>
              </a:rPr>
              <a:t>”</a:t>
            </a:r>
            <a:r>
              <a:rPr lang="en-US" b="1" dirty="0" smtClean="0">
                <a:solidFill>
                  <a:prstClr val="black"/>
                </a:solidFill>
                <a:latin typeface="Verdana" pitchFamily="34" charset="0"/>
                <a:ea typeface="Verdana" pitchFamily="34" charset="0"/>
                <a:cs typeface="Verdana" pitchFamily="34" charset="0"/>
              </a:rPr>
              <a:t> </a:t>
            </a:r>
            <a:r>
              <a:rPr lang="en-US" b="1" dirty="0" smtClean="0">
                <a:solidFill>
                  <a:prstClr val="black"/>
                </a:solidFill>
                <a:latin typeface="Verdana" pitchFamily="34" charset="0"/>
                <a:ea typeface="Verdana" pitchFamily="34" charset="0"/>
                <a:cs typeface="Verdana" pitchFamily="34" charset="0"/>
                <a:sym typeface="Wingdings" pitchFamily="2" charset="2"/>
              </a:rPr>
              <a:t></a:t>
            </a:r>
            <a:endParaRPr lang="bg-BG" b="1" dirty="0">
              <a:solidFill>
                <a:prstClr val="black"/>
              </a:solidFill>
              <a:latin typeface="Verdana" pitchFamily="34" charset="0"/>
              <a:ea typeface="Verdana" pitchFamily="34" charset="0"/>
              <a:cs typeface="Verdana" pitchFamily="34" charset="0"/>
            </a:endParaRPr>
          </a:p>
        </p:txBody>
      </p:sp>
      <p:sp>
        <p:nvSpPr>
          <p:cNvPr id="7" name="Rectangle 6"/>
          <p:cNvSpPr/>
          <p:nvPr/>
        </p:nvSpPr>
        <p:spPr>
          <a:xfrm>
            <a:off x="4139952" y="2318101"/>
            <a:ext cx="4680520" cy="4247317"/>
          </a:xfrm>
          <a:prstGeom prst="rect">
            <a:avLst/>
          </a:prstGeom>
          <a:solidFill>
            <a:schemeClr val="accent6">
              <a:lumMod val="60000"/>
              <a:lumOff val="40000"/>
            </a:schemeClr>
          </a:solidFill>
          <a:effectLst>
            <a:glow rad="101600">
              <a:schemeClr val="accent3">
                <a:satMod val="175000"/>
                <a:alpha val="40000"/>
              </a:schemeClr>
            </a:glow>
            <a:outerShdw blurRad="50800" dist="38100" dir="18900000" algn="bl" rotWithShape="0">
              <a:prstClr val="black">
                <a:alpha val="40000"/>
              </a:prstClr>
            </a:outerShdw>
          </a:effectLst>
        </p:spPr>
        <p:txBody>
          <a:bodyPr wrap="square">
            <a:spAutoFit/>
          </a:bodyPr>
          <a:lstStyle/>
          <a:p>
            <a:r>
              <a:rPr lang="en-US" b="1" dirty="0">
                <a:latin typeface="Verdana" pitchFamily="34" charset="0"/>
                <a:ea typeface="Verdana" pitchFamily="34" charset="0"/>
                <a:cs typeface="Verdana" pitchFamily="34" charset="0"/>
              </a:rPr>
              <a:t>Secondly, we will run a long-forgotten Bulgarian game that can be played by a different number of people. It's called "Combination 9". It is not from the so-called "easy games" and introduces us to the world of </a:t>
            </a:r>
            <a:r>
              <a:rPr lang="en-US" b="1" dirty="0" smtClean="0">
                <a:latin typeface="Verdana" pitchFamily="34" charset="0"/>
                <a:ea typeface="Verdana" pitchFamily="34" charset="0"/>
                <a:cs typeface="Verdana" pitchFamily="34" charset="0"/>
              </a:rPr>
              <a:t>Combinatorics</a:t>
            </a:r>
            <a:r>
              <a:rPr lang="en-US" b="1" dirty="0">
                <a:latin typeface="Verdana" pitchFamily="34" charset="0"/>
                <a:ea typeface="Verdana" pitchFamily="34" charset="0"/>
                <a:cs typeface="Verdana" pitchFamily="34" charset="0"/>
              </a:rPr>
              <a:t>. </a:t>
            </a:r>
            <a:endParaRPr lang="en-US" b="1" dirty="0" smtClean="0">
              <a:latin typeface="Verdana" pitchFamily="34" charset="0"/>
              <a:ea typeface="Verdana" pitchFamily="34" charset="0"/>
              <a:cs typeface="Verdana" pitchFamily="34" charset="0"/>
            </a:endParaRPr>
          </a:p>
          <a:p>
            <a:endParaRPr lang="en-US" b="1" dirty="0" smtClean="0">
              <a:latin typeface="Verdana" pitchFamily="34" charset="0"/>
              <a:ea typeface="Verdana" pitchFamily="34" charset="0"/>
              <a:cs typeface="Verdana" pitchFamily="34" charset="0"/>
            </a:endParaRPr>
          </a:p>
          <a:p>
            <a:r>
              <a:rPr lang="en-US" b="1" dirty="0" smtClean="0">
                <a:latin typeface="Verdana" pitchFamily="34" charset="0"/>
                <a:ea typeface="Verdana" pitchFamily="34" charset="0"/>
                <a:cs typeface="Verdana" pitchFamily="34" charset="0"/>
              </a:rPr>
              <a:t>As </a:t>
            </a:r>
            <a:r>
              <a:rPr lang="en-US" b="1" dirty="0">
                <a:latin typeface="Verdana" pitchFamily="34" charset="0"/>
                <a:ea typeface="Verdana" pitchFamily="34" charset="0"/>
                <a:cs typeface="Verdana" pitchFamily="34" charset="0"/>
              </a:rPr>
              <a:t>a </a:t>
            </a:r>
            <a:r>
              <a:rPr lang="en-US" b="1" dirty="0" smtClean="0">
                <a:latin typeface="Verdana" pitchFamily="34" charset="0"/>
                <a:ea typeface="Verdana" pitchFamily="34" charset="0"/>
                <a:cs typeface="Verdana" pitchFamily="34" charset="0"/>
              </a:rPr>
              <a:t>Math </a:t>
            </a:r>
            <a:r>
              <a:rPr lang="en-US" b="1" dirty="0">
                <a:latin typeface="Verdana" pitchFamily="34" charset="0"/>
                <a:ea typeface="Verdana" pitchFamily="34" charset="0"/>
                <a:cs typeface="Verdana" pitchFamily="34" charset="0"/>
              </a:rPr>
              <a:t>game, it was developed for the first time by the </a:t>
            </a:r>
            <a:r>
              <a:rPr lang="en-US" b="1" dirty="0" smtClean="0">
                <a:latin typeface="Verdana" pitchFamily="34" charset="0"/>
                <a:ea typeface="Verdana" pitchFamily="34" charset="0"/>
                <a:cs typeface="Verdana" pitchFamily="34" charset="0"/>
              </a:rPr>
              <a:t>KRUG Foundation with </a:t>
            </a:r>
            <a:r>
              <a:rPr lang="en-US" b="1" dirty="0">
                <a:latin typeface="Verdana" pitchFamily="34" charset="0"/>
                <a:ea typeface="Verdana" pitchFamily="34" charset="0"/>
                <a:cs typeface="Verdana" pitchFamily="34" charset="0"/>
              </a:rPr>
              <a:t>the help of mathematicians from the Bulgarian Academy of Sciences and was published in our </a:t>
            </a:r>
            <a:r>
              <a:rPr lang="en-US" b="1" dirty="0" smtClean="0">
                <a:latin typeface="Verdana" pitchFamily="34" charset="0"/>
                <a:ea typeface="Verdana" pitchFamily="34" charset="0"/>
                <a:cs typeface="Verdana" pitchFamily="34" charset="0"/>
              </a:rPr>
              <a:t>2 project books.</a:t>
            </a:r>
            <a:endParaRPr lang="bg-BG"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22576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482" y="116632"/>
            <a:ext cx="8219256" cy="778098"/>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en-US" sz="2800" dirty="0" smtClean="0">
                <a:solidFill>
                  <a:schemeClr val="bg1"/>
                </a:solidFill>
                <a:latin typeface="Arial Black"/>
                <a:ea typeface="Calibri"/>
                <a:cs typeface="Times New Roman"/>
              </a:rPr>
              <a:t>Interior </a:t>
            </a:r>
            <a:r>
              <a:rPr lang="en-US" sz="2800" dirty="0">
                <a:solidFill>
                  <a:schemeClr val="bg1"/>
                </a:solidFill>
                <a:latin typeface="Arial Black"/>
                <a:ea typeface="Calibri"/>
                <a:cs typeface="Times New Roman"/>
              </a:rPr>
              <a:t>for a Fun Classroom in Mathematics</a:t>
            </a:r>
            <a:endParaRPr lang="bg-BG" sz="2700" dirty="0">
              <a:solidFill>
                <a:schemeClr val="accent6"/>
              </a:solidFill>
            </a:endParaRPr>
          </a:p>
        </p:txBody>
      </p:sp>
      <p:sp>
        <p:nvSpPr>
          <p:cNvPr id="6" name="Rectangle 5"/>
          <p:cNvSpPr/>
          <p:nvPr/>
        </p:nvSpPr>
        <p:spPr>
          <a:xfrm>
            <a:off x="322499" y="2636912"/>
            <a:ext cx="3443376" cy="2031325"/>
          </a:xfrm>
          <a:prstGeom prst="rect">
            <a:avLst/>
          </a:prstGeom>
          <a:solidFill>
            <a:schemeClr val="accent1">
              <a:lumMod val="20000"/>
              <a:lumOff val="80000"/>
            </a:schemeClr>
          </a:solidFill>
          <a:effectLst>
            <a:glow rad="228600">
              <a:schemeClr val="accent2">
                <a:satMod val="175000"/>
                <a:alpha val="40000"/>
              </a:schemeClr>
            </a:glow>
            <a:outerShdw blurRad="50800" dist="38100" dir="5400000" algn="t" rotWithShape="0">
              <a:prstClr val="black">
                <a:alpha val="40000"/>
              </a:prstClr>
            </a:outerShdw>
          </a:effectLst>
        </p:spPr>
        <p:txBody>
          <a:bodyPr wrap="square">
            <a:spAutoFit/>
          </a:bodyPr>
          <a:lstStyle/>
          <a:p>
            <a:pPr lvl="0"/>
            <a:r>
              <a:rPr lang="en-US" b="1" dirty="0" smtClean="0">
                <a:solidFill>
                  <a:prstClr val="black"/>
                </a:solidFill>
                <a:latin typeface="Verdana" pitchFamily="34" charset="0"/>
                <a:ea typeface="Verdana" pitchFamily="34" charset="0"/>
                <a:cs typeface="Verdana" pitchFamily="34" charset="0"/>
              </a:rPr>
              <a:t>Please, </a:t>
            </a:r>
            <a:r>
              <a:rPr lang="bg-BG" b="1" dirty="0" smtClean="0">
                <a:solidFill>
                  <a:prstClr val="black"/>
                </a:solidFill>
                <a:latin typeface="Verdana" pitchFamily="34" charset="0"/>
                <a:ea typeface="Verdana" pitchFamily="34" charset="0"/>
                <a:cs typeface="Verdana" pitchFamily="34" charset="0"/>
              </a:rPr>
              <a:t>„</a:t>
            </a:r>
            <a:r>
              <a:rPr lang="en-US" b="1" dirty="0" smtClean="0">
                <a:solidFill>
                  <a:prstClr val="black"/>
                </a:solidFill>
                <a:latin typeface="Verdana" pitchFamily="34" charset="0"/>
                <a:ea typeface="Verdana" pitchFamily="34" charset="0"/>
                <a:cs typeface="Verdana" pitchFamily="34" charset="0"/>
              </a:rPr>
              <a:t>decorate” </a:t>
            </a:r>
            <a:r>
              <a:rPr lang="en-US" b="1" dirty="0">
                <a:solidFill>
                  <a:prstClr val="black"/>
                </a:solidFill>
                <a:latin typeface="Verdana" pitchFamily="34" charset="0"/>
                <a:ea typeface="Verdana" pitchFamily="34" charset="0"/>
                <a:cs typeface="Verdana" pitchFamily="34" charset="0"/>
              </a:rPr>
              <a:t>yourself </a:t>
            </a:r>
            <a:r>
              <a:rPr lang="en-US" b="1" dirty="0" smtClean="0">
                <a:solidFill>
                  <a:prstClr val="black"/>
                </a:solidFill>
                <a:latin typeface="Verdana" pitchFamily="34" charset="0"/>
                <a:ea typeface="Verdana" pitchFamily="34" charset="0"/>
                <a:cs typeface="Verdana" pitchFamily="34" charset="0"/>
              </a:rPr>
              <a:t>and a classroom with </a:t>
            </a:r>
            <a:r>
              <a:rPr lang="en-US" b="1" dirty="0">
                <a:solidFill>
                  <a:prstClr val="black"/>
                </a:solidFill>
                <a:latin typeface="Verdana" pitchFamily="34" charset="0"/>
                <a:ea typeface="Verdana" pitchFamily="34" charset="0"/>
                <a:cs typeface="Verdana" pitchFamily="34" charset="0"/>
              </a:rPr>
              <a:t>the </a:t>
            </a:r>
            <a:r>
              <a:rPr lang="bg-BG" b="1" dirty="0" smtClean="0">
                <a:solidFill>
                  <a:prstClr val="black"/>
                </a:solidFill>
                <a:latin typeface="Verdana" pitchFamily="34" charset="0"/>
                <a:ea typeface="Verdana" pitchFamily="34" charset="0"/>
                <a:cs typeface="Verdana" pitchFamily="34" charset="0"/>
              </a:rPr>
              <a:t>„</a:t>
            </a:r>
            <a:r>
              <a:rPr lang="en-US" b="1" dirty="0" smtClean="0">
                <a:solidFill>
                  <a:prstClr val="black"/>
                </a:solidFill>
                <a:latin typeface="Verdana" pitchFamily="34" charset="0"/>
                <a:ea typeface="Verdana" pitchFamily="34" charset="0"/>
                <a:cs typeface="Verdana" pitchFamily="34" charset="0"/>
              </a:rPr>
              <a:t>interior devices”, </a:t>
            </a:r>
            <a:r>
              <a:rPr lang="en-US" b="1" dirty="0">
                <a:solidFill>
                  <a:prstClr val="black"/>
                </a:solidFill>
                <a:latin typeface="Verdana" pitchFamily="34" charset="0"/>
                <a:ea typeface="Verdana" pitchFamily="34" charset="0"/>
                <a:cs typeface="Verdana" pitchFamily="34" charset="0"/>
              </a:rPr>
              <a:t>which are the fun introduction to our </a:t>
            </a:r>
            <a:r>
              <a:rPr lang="en-US" b="1" dirty="0" smtClean="0">
                <a:solidFill>
                  <a:prstClr val="black"/>
                </a:solidFill>
                <a:latin typeface="Verdana" pitchFamily="34" charset="0"/>
                <a:ea typeface="Verdana" pitchFamily="34" charset="0"/>
                <a:cs typeface="Verdana" pitchFamily="34" charset="0"/>
              </a:rPr>
              <a:t>lesson! …and comment them, please…</a:t>
            </a:r>
            <a:endParaRPr lang="bg-BG" b="1" dirty="0">
              <a:solidFill>
                <a:prstClr val="black"/>
              </a:solidFill>
              <a:latin typeface="Verdana" pitchFamily="34" charset="0"/>
              <a:ea typeface="Verdana" pitchFamily="34" charset="0"/>
              <a:cs typeface="Verdana" pitchFamily="34" charset="0"/>
            </a:endParaRPr>
          </a:p>
        </p:txBody>
      </p:sp>
      <p:pic>
        <p:nvPicPr>
          <p:cNvPr id="8194" name="Picture 2" descr="D:\Desktop_03_2012\GRU_Elderly Games\8th meeting in Cyprus\28166713_1623197554434331_4456530793946079438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24095"/>
            <a:ext cx="2946400" cy="1651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D:\Desktop_03_2012\GRU_Elderly Games\8th meeting in Cyprus\27460024_1606167962803957_1616753629248384713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499" y="4797152"/>
            <a:ext cx="3443376" cy="1931510"/>
          </a:xfrm>
          <a:prstGeom prst="rect">
            <a:avLst/>
          </a:prstGeom>
          <a:noFill/>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4217680" y="1078966"/>
            <a:ext cx="4557072" cy="5539978"/>
          </a:xfrm>
          <a:prstGeom prst="rect">
            <a:avLst/>
          </a:prstGeom>
          <a:solidFill>
            <a:schemeClr val="bg2"/>
          </a:solidFill>
          <a:effectLst>
            <a:glow rad="101600">
              <a:schemeClr val="accent3">
                <a:satMod val="175000"/>
                <a:alpha val="40000"/>
              </a:schemeClr>
            </a:glow>
          </a:effectLst>
        </p:spPr>
        <p:txBody>
          <a:bodyPr wrap="square">
            <a:spAutoFit/>
          </a:bodyPr>
          <a:lstStyle/>
          <a:p>
            <a:r>
              <a:rPr lang="en-US" sz="1600" b="1" dirty="0" smtClean="0">
                <a:latin typeface="Verdana" pitchFamily="34" charset="0"/>
                <a:ea typeface="Verdana" pitchFamily="34" charset="0"/>
                <a:cs typeface="Verdana" pitchFamily="34" charset="0"/>
              </a:rPr>
              <a:t>CORRESPONDING QUESTIONS OF THE LECTURER in this process:</a:t>
            </a:r>
          </a:p>
          <a:p>
            <a:endParaRPr lang="en-US" sz="1400" b="1" dirty="0" smtClean="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How </a:t>
            </a:r>
            <a:r>
              <a:rPr lang="en-US" sz="1400" b="1" dirty="0">
                <a:latin typeface="Verdana" pitchFamily="34" charset="0"/>
                <a:ea typeface="Verdana" pitchFamily="34" charset="0"/>
                <a:cs typeface="Verdana" pitchFamily="34" charset="0"/>
              </a:rPr>
              <a:t>would you comment </a:t>
            </a:r>
            <a:r>
              <a:rPr lang="en-US" sz="1400" b="1" dirty="0" smtClean="0">
                <a:latin typeface="Verdana" pitchFamily="34" charset="0"/>
                <a:ea typeface="Verdana" pitchFamily="34" charset="0"/>
                <a:cs typeface="Verdana" pitchFamily="34" charset="0"/>
              </a:rPr>
              <a:t>this </a:t>
            </a:r>
            <a:r>
              <a:rPr lang="en-US" sz="1400" b="1" dirty="0">
                <a:latin typeface="Verdana" pitchFamily="34" charset="0"/>
                <a:ea typeface="Verdana" pitchFamily="34" charset="0"/>
                <a:cs typeface="Verdana" pitchFamily="34" charset="0"/>
              </a:rPr>
              <a:t>situation</a:t>
            </a:r>
            <a:r>
              <a:rPr lang="en-US" sz="1400" b="1" dirty="0" smtClean="0">
                <a:latin typeface="Verdana" pitchFamily="34" charset="0"/>
                <a:ea typeface="Verdana" pitchFamily="34" charset="0"/>
                <a:cs typeface="Verdana" pitchFamily="34" charset="0"/>
              </a:rPr>
              <a:t>?</a:t>
            </a:r>
          </a:p>
          <a:p>
            <a:endParaRPr lang="en-US" sz="1400" b="1" dirty="0" smtClean="0">
              <a:latin typeface="Verdana" pitchFamily="34" charset="0"/>
              <a:ea typeface="Verdana" pitchFamily="34" charset="0"/>
              <a:cs typeface="Verdana" pitchFamily="34" charset="0"/>
            </a:endParaRPr>
          </a:p>
          <a:p>
            <a:r>
              <a:rPr lang="en-US" sz="1400" b="1" dirty="0">
                <a:latin typeface="Verdana" pitchFamily="34" charset="0"/>
                <a:ea typeface="Verdana" pitchFamily="34" charset="0"/>
                <a:cs typeface="Verdana" pitchFamily="34" charset="0"/>
              </a:rPr>
              <a:t>Do you think this is </a:t>
            </a:r>
            <a:r>
              <a:rPr lang="en-US" sz="1400" b="1" dirty="0" smtClean="0">
                <a:latin typeface="Verdana" pitchFamily="34" charset="0"/>
                <a:ea typeface="Verdana" pitchFamily="34" charset="0"/>
                <a:cs typeface="Verdana" pitchFamily="34" charset="0"/>
              </a:rPr>
              <a:t>true?</a:t>
            </a:r>
          </a:p>
          <a:p>
            <a:endParaRPr lang="en-US" sz="1400" b="1" dirty="0" smtClean="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Do you like this quote as a part of a Math lesson?</a:t>
            </a:r>
            <a:r>
              <a:rPr lang="en-US" sz="1400" b="1" dirty="0">
                <a:latin typeface="Verdana" pitchFamily="34" charset="0"/>
                <a:ea typeface="Verdana" pitchFamily="34" charset="0"/>
                <a:cs typeface="Verdana" pitchFamily="34" charset="0"/>
              </a:rPr>
              <a:t> </a:t>
            </a:r>
            <a:endParaRPr lang="en-US" sz="1400" b="1" dirty="0" smtClean="0">
              <a:latin typeface="Verdana" pitchFamily="34" charset="0"/>
              <a:ea typeface="Verdana" pitchFamily="34" charset="0"/>
              <a:cs typeface="Verdana" pitchFamily="34" charset="0"/>
            </a:endParaRPr>
          </a:p>
          <a:p>
            <a:endParaRPr lang="en-US" sz="1400" b="1" dirty="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Do </a:t>
            </a:r>
            <a:r>
              <a:rPr lang="en-US" sz="1400" b="1" dirty="0">
                <a:latin typeface="Verdana" pitchFamily="34" charset="0"/>
                <a:ea typeface="Verdana" pitchFamily="34" charset="0"/>
                <a:cs typeface="Verdana" pitchFamily="34" charset="0"/>
              </a:rPr>
              <a:t>you agree with this </a:t>
            </a:r>
            <a:r>
              <a:rPr lang="en-US" sz="1400" b="1" dirty="0" smtClean="0">
                <a:latin typeface="Verdana" pitchFamily="34" charset="0"/>
                <a:ea typeface="Verdana" pitchFamily="34" charset="0"/>
                <a:cs typeface="Verdana" pitchFamily="34" charset="0"/>
              </a:rPr>
              <a:t>statement?</a:t>
            </a:r>
          </a:p>
          <a:p>
            <a:endParaRPr lang="en-US" sz="1400" b="1" dirty="0">
              <a:latin typeface="Verdana" pitchFamily="34" charset="0"/>
              <a:ea typeface="Verdana" pitchFamily="34" charset="0"/>
              <a:cs typeface="Verdana" pitchFamily="34" charset="0"/>
            </a:endParaRPr>
          </a:p>
          <a:p>
            <a:r>
              <a:rPr lang="en-US" sz="1400" b="1" dirty="0">
                <a:latin typeface="Verdana" pitchFamily="34" charset="0"/>
                <a:ea typeface="Verdana" pitchFamily="34" charset="0"/>
                <a:cs typeface="Verdana" pitchFamily="34" charset="0"/>
              </a:rPr>
              <a:t>Have you been in </a:t>
            </a:r>
            <a:r>
              <a:rPr lang="en-US" sz="1400" b="1" dirty="0" smtClean="0">
                <a:latin typeface="Verdana" pitchFamily="34" charset="0"/>
                <a:ea typeface="Verdana" pitchFamily="34" charset="0"/>
                <a:cs typeface="Verdana" pitchFamily="34" charset="0"/>
              </a:rPr>
              <a:t>a situation like this:</a:t>
            </a:r>
          </a:p>
          <a:p>
            <a:endParaRPr lang="en-US" sz="1400" b="1" dirty="0">
              <a:latin typeface="Verdana" pitchFamily="34" charset="0"/>
              <a:ea typeface="Verdana" pitchFamily="34" charset="0"/>
              <a:cs typeface="Verdana" pitchFamily="34" charset="0"/>
            </a:endParaRPr>
          </a:p>
          <a:p>
            <a:endParaRPr lang="en-US" sz="1400" b="1" dirty="0" smtClean="0">
              <a:latin typeface="Verdana" pitchFamily="34" charset="0"/>
              <a:ea typeface="Verdana" pitchFamily="34" charset="0"/>
              <a:cs typeface="Verdana" pitchFamily="34" charset="0"/>
            </a:endParaRPr>
          </a:p>
          <a:p>
            <a:endParaRPr lang="en-US" sz="1400" b="1" dirty="0" smtClean="0">
              <a:latin typeface="Verdana" pitchFamily="34" charset="0"/>
              <a:ea typeface="Verdana" pitchFamily="34" charset="0"/>
              <a:cs typeface="Verdana" pitchFamily="34" charset="0"/>
            </a:endParaRPr>
          </a:p>
          <a:p>
            <a:endParaRPr lang="en-US" sz="1400" b="1" dirty="0">
              <a:latin typeface="Verdana" pitchFamily="34" charset="0"/>
              <a:ea typeface="Verdana" pitchFamily="34" charset="0"/>
              <a:cs typeface="Verdana" pitchFamily="34" charset="0"/>
            </a:endParaRPr>
          </a:p>
          <a:p>
            <a:endParaRPr lang="en-US" sz="1400" b="1" dirty="0" smtClean="0">
              <a:latin typeface="Verdana" pitchFamily="34" charset="0"/>
              <a:ea typeface="Verdana" pitchFamily="34" charset="0"/>
              <a:cs typeface="Verdana" pitchFamily="34" charset="0"/>
            </a:endParaRPr>
          </a:p>
          <a:p>
            <a:endParaRPr lang="en-US" sz="1400" b="1" dirty="0">
              <a:latin typeface="Verdana" pitchFamily="34" charset="0"/>
              <a:ea typeface="Verdana" pitchFamily="34" charset="0"/>
              <a:cs typeface="Verdana" pitchFamily="34" charset="0"/>
            </a:endParaRPr>
          </a:p>
          <a:p>
            <a:endParaRPr lang="en-US" sz="1400" b="1" dirty="0" smtClean="0">
              <a:latin typeface="Verdana" pitchFamily="34" charset="0"/>
              <a:ea typeface="Verdana" pitchFamily="34" charset="0"/>
              <a:cs typeface="Verdana" pitchFamily="34" charset="0"/>
            </a:endParaRPr>
          </a:p>
          <a:p>
            <a:endParaRPr lang="en-US" sz="1400" b="1" dirty="0">
              <a:latin typeface="Verdana" pitchFamily="34" charset="0"/>
              <a:ea typeface="Verdana" pitchFamily="34" charset="0"/>
              <a:cs typeface="Verdana" pitchFamily="34" charset="0"/>
            </a:endParaRPr>
          </a:p>
          <a:p>
            <a:endParaRPr lang="en-US" sz="1400" b="1" dirty="0" smtClean="0">
              <a:latin typeface="Verdana" pitchFamily="34" charset="0"/>
              <a:ea typeface="Verdana" pitchFamily="34" charset="0"/>
              <a:cs typeface="Verdana" pitchFamily="34" charset="0"/>
            </a:endParaRPr>
          </a:p>
          <a:p>
            <a:endParaRPr lang="en-US" sz="1400" b="1" dirty="0">
              <a:latin typeface="Verdana" pitchFamily="34" charset="0"/>
              <a:ea typeface="Verdana" pitchFamily="34" charset="0"/>
              <a:cs typeface="Verdana" pitchFamily="34" charset="0"/>
            </a:endParaRPr>
          </a:p>
          <a:p>
            <a:endParaRPr lang="en-US" sz="1400" b="1" dirty="0" smtClean="0">
              <a:latin typeface="Verdana" pitchFamily="34" charset="0"/>
              <a:ea typeface="Verdana" pitchFamily="34" charset="0"/>
              <a:cs typeface="Verdana" pitchFamily="34" charset="0"/>
            </a:endParaRPr>
          </a:p>
          <a:p>
            <a:endParaRPr lang="bg-BG" sz="1400" b="1" dirty="0">
              <a:latin typeface="Verdana" pitchFamily="34" charset="0"/>
              <a:ea typeface="Verdana" pitchFamily="34" charset="0"/>
              <a:cs typeface="Verdana" pitchFamily="34" charset="0"/>
            </a:endParaRPr>
          </a:p>
        </p:txBody>
      </p:sp>
      <p:pic>
        <p:nvPicPr>
          <p:cNvPr id="1026" name="Picture 2" descr="D:\Desktop_03_2012\GRU_Elderly Games\8th meeting in Cyprus\28055753_1619029161517837_8847418922500185090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4455" y="4171563"/>
            <a:ext cx="1923522" cy="2353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425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778098"/>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bg-BG" sz="2400" dirty="0" smtClean="0">
                <a:solidFill>
                  <a:schemeClr val="accent6"/>
                </a:solidFill>
                <a:latin typeface="Arial Black"/>
                <a:ea typeface="Calibri"/>
                <a:cs typeface="Times New Roman"/>
              </a:rPr>
              <a:t/>
            </a:r>
            <a:br>
              <a:rPr lang="bg-BG" sz="2400" dirty="0" smtClean="0">
                <a:solidFill>
                  <a:schemeClr val="accent6"/>
                </a:solidFill>
                <a:latin typeface="Arial Black"/>
                <a:ea typeface="Calibri"/>
                <a:cs typeface="Times New Roman"/>
              </a:rPr>
            </a:br>
            <a:r>
              <a:rPr lang="en-US" sz="2700" b="1" dirty="0" smtClean="0">
                <a:latin typeface="Verdana" pitchFamily="34" charset="0"/>
                <a:ea typeface="Verdana" pitchFamily="34" charset="0"/>
                <a:cs typeface="Verdana" pitchFamily="34" charset="0"/>
              </a:rPr>
              <a:t>COMBINATION </a:t>
            </a:r>
            <a:r>
              <a:rPr lang="en-US" sz="2700" b="1" dirty="0">
                <a:latin typeface="Verdana" pitchFamily="34" charset="0"/>
                <a:ea typeface="Verdana" pitchFamily="34" charset="0"/>
                <a:cs typeface="Verdana" pitchFamily="34" charset="0"/>
              </a:rPr>
              <a:t>9 – the Game starts now!</a:t>
            </a:r>
            <a:br>
              <a:rPr lang="en-US" sz="2700" b="1" dirty="0">
                <a:latin typeface="Verdana" pitchFamily="34" charset="0"/>
                <a:ea typeface="Verdana" pitchFamily="34" charset="0"/>
                <a:cs typeface="Verdana" pitchFamily="34" charset="0"/>
              </a:rPr>
            </a:br>
            <a:endParaRPr lang="bg-BG" sz="2700" dirty="0">
              <a:solidFill>
                <a:schemeClr val="accent6"/>
              </a:solidFill>
            </a:endParaRPr>
          </a:p>
        </p:txBody>
      </p:sp>
      <p:sp>
        <p:nvSpPr>
          <p:cNvPr id="7" name="Rectangle 6"/>
          <p:cNvSpPr/>
          <p:nvPr/>
        </p:nvSpPr>
        <p:spPr>
          <a:xfrm>
            <a:off x="539552" y="1250196"/>
            <a:ext cx="8154652" cy="2523768"/>
          </a:xfrm>
          <a:prstGeom prst="rect">
            <a:avLst/>
          </a:prstGeom>
          <a:solidFill>
            <a:schemeClr val="accent6">
              <a:lumMod val="40000"/>
              <a:lumOff val="60000"/>
            </a:schemeClr>
          </a:solidFill>
          <a:effectLst>
            <a:glow rad="101600">
              <a:schemeClr val="accent3">
                <a:satMod val="175000"/>
                <a:alpha val="40000"/>
              </a:schemeClr>
            </a:glow>
            <a:outerShdw blurRad="50800" dist="38100" dir="18900000" algn="bl" rotWithShape="0">
              <a:prstClr val="black">
                <a:alpha val="40000"/>
              </a:prstClr>
            </a:outerShdw>
          </a:effectLst>
        </p:spPr>
        <p:txBody>
          <a:bodyPr wrap="square">
            <a:spAutoFit/>
          </a:bodyPr>
          <a:lstStyle/>
          <a:p>
            <a:pPr marL="285750" indent="-285750">
              <a:buFont typeface="Arial" pitchFamily="34" charset="0"/>
              <a:buChar char="•"/>
            </a:pPr>
            <a:r>
              <a:rPr lang="en-US" sz="1600" b="1" dirty="0">
                <a:latin typeface="Verdana" pitchFamily="34" charset="0"/>
                <a:ea typeface="Verdana" pitchFamily="34" charset="0"/>
                <a:cs typeface="Verdana" pitchFamily="34" charset="0"/>
              </a:rPr>
              <a:t>Make groups of 2 to 4 </a:t>
            </a:r>
            <a:r>
              <a:rPr lang="en-US" sz="1600" b="1" dirty="0" smtClean="0">
                <a:latin typeface="Verdana" pitchFamily="34" charset="0"/>
                <a:ea typeface="Verdana" pitchFamily="34" charset="0"/>
                <a:cs typeface="Verdana" pitchFamily="34" charset="0"/>
              </a:rPr>
              <a:t>participants and </a:t>
            </a:r>
            <a:r>
              <a:rPr lang="en-US" sz="1600" b="1" dirty="0">
                <a:latin typeface="Verdana" pitchFamily="34" charset="0"/>
                <a:ea typeface="Verdana" pitchFamily="34" charset="0"/>
                <a:cs typeface="Verdana" pitchFamily="34" charset="0"/>
              </a:rPr>
              <a:t>select 2 jury </a:t>
            </a:r>
            <a:r>
              <a:rPr lang="en-US" sz="1600" b="1" dirty="0" smtClean="0">
                <a:latin typeface="Verdana" pitchFamily="34" charset="0"/>
                <a:ea typeface="Verdana" pitchFamily="34" charset="0"/>
                <a:cs typeface="Verdana" pitchFamily="34" charset="0"/>
              </a:rPr>
              <a:t>members. </a:t>
            </a:r>
          </a:p>
          <a:p>
            <a:pPr marL="285750" indent="-285750">
              <a:buFont typeface="Arial" pitchFamily="34" charset="0"/>
              <a:buChar char="•"/>
            </a:pPr>
            <a:r>
              <a:rPr lang="en-US" sz="1600" b="1" dirty="0" smtClean="0">
                <a:latin typeface="Verdana" pitchFamily="34" charset="0"/>
                <a:ea typeface="Verdana" pitchFamily="34" charset="0"/>
                <a:cs typeface="Verdana" pitchFamily="34" charset="0"/>
              </a:rPr>
              <a:t>You </a:t>
            </a:r>
            <a:r>
              <a:rPr lang="en-US" sz="1600" b="1" dirty="0">
                <a:latin typeface="Verdana" pitchFamily="34" charset="0"/>
                <a:ea typeface="Verdana" pitchFamily="34" charset="0"/>
                <a:cs typeface="Verdana" pitchFamily="34" charset="0"/>
              </a:rPr>
              <a:t>will get </a:t>
            </a:r>
            <a:r>
              <a:rPr lang="en-US" sz="1600" b="1" dirty="0" smtClean="0">
                <a:latin typeface="Verdana" pitchFamily="34" charset="0"/>
                <a:ea typeface="Verdana" pitchFamily="34" charset="0"/>
                <a:cs typeface="Verdana" pitchFamily="34" charset="0"/>
              </a:rPr>
              <a:t>worksheets and carnets </a:t>
            </a:r>
            <a:r>
              <a:rPr lang="en-US" sz="1600" b="1" dirty="0">
                <a:latin typeface="Verdana" pitchFamily="34" charset="0"/>
                <a:ea typeface="Verdana" pitchFamily="34" charset="0"/>
                <a:cs typeface="Verdana" pitchFamily="34" charset="0"/>
              </a:rPr>
              <a:t>and </a:t>
            </a:r>
            <a:r>
              <a:rPr lang="en-US" sz="1600" b="1" dirty="0" smtClean="0">
                <a:latin typeface="Verdana" pitchFamily="34" charset="0"/>
                <a:ea typeface="Verdana" pitchFamily="34" charset="0"/>
                <a:cs typeface="Verdana" pitchFamily="34" charset="0"/>
              </a:rPr>
              <a:t>digits </a:t>
            </a:r>
            <a:r>
              <a:rPr lang="en-US" sz="1600" b="1" dirty="0">
                <a:latin typeface="Verdana" pitchFamily="34" charset="0"/>
                <a:ea typeface="Verdana" pitchFamily="34" charset="0"/>
                <a:cs typeface="Verdana" pitchFamily="34" charset="0"/>
              </a:rPr>
              <a:t>from </a:t>
            </a:r>
            <a:r>
              <a:rPr lang="en-US" sz="1600" b="1" dirty="0" smtClean="0">
                <a:latin typeface="Verdana" pitchFamily="34" charset="0"/>
                <a:ea typeface="Verdana" pitchFamily="34" charset="0"/>
                <a:cs typeface="Verdana" pitchFamily="34" charset="0"/>
              </a:rPr>
              <a:t>1 up </a:t>
            </a:r>
            <a:r>
              <a:rPr lang="en-US" sz="1600" b="1" dirty="0">
                <a:latin typeface="Verdana" pitchFamily="34" charset="0"/>
                <a:ea typeface="Verdana" pitchFamily="34" charset="0"/>
                <a:cs typeface="Verdana" pitchFamily="34" charset="0"/>
              </a:rPr>
              <a:t>to 9. </a:t>
            </a:r>
            <a:endParaRPr lang="en-US" sz="1600" b="1" dirty="0" smtClean="0">
              <a:latin typeface="Verdana" pitchFamily="34" charset="0"/>
              <a:ea typeface="Verdana" pitchFamily="34" charset="0"/>
              <a:cs typeface="Verdana" pitchFamily="34" charset="0"/>
            </a:endParaRPr>
          </a:p>
          <a:p>
            <a:pPr marL="285750" indent="-285750">
              <a:buFont typeface="Arial" pitchFamily="34" charset="0"/>
              <a:buChar char="•"/>
            </a:pPr>
            <a:r>
              <a:rPr lang="en-US" sz="1600" b="1" dirty="0" smtClean="0">
                <a:latin typeface="Verdana" pitchFamily="34" charset="0"/>
                <a:ea typeface="Verdana" pitchFamily="34" charset="0"/>
                <a:cs typeface="Verdana" pitchFamily="34" charset="0"/>
              </a:rPr>
              <a:t>The </a:t>
            </a:r>
            <a:r>
              <a:rPr lang="en-US" sz="1600" b="1" dirty="0">
                <a:latin typeface="Verdana" pitchFamily="34" charset="0"/>
                <a:ea typeface="Verdana" pitchFamily="34" charset="0"/>
                <a:cs typeface="Verdana" pitchFamily="34" charset="0"/>
              </a:rPr>
              <a:t>scheme is a square divided by 4 with numbers from 1 to 27. </a:t>
            </a:r>
            <a:endParaRPr lang="en-US" sz="1600" b="1" dirty="0" smtClean="0">
              <a:latin typeface="Verdana" pitchFamily="34" charset="0"/>
              <a:ea typeface="Verdana" pitchFamily="34" charset="0"/>
              <a:cs typeface="Verdana" pitchFamily="34" charset="0"/>
            </a:endParaRPr>
          </a:p>
          <a:p>
            <a:pPr marL="285750" indent="-285750">
              <a:buFont typeface="Arial" pitchFamily="34" charset="0"/>
              <a:buChar char="•"/>
            </a:pPr>
            <a:r>
              <a:rPr lang="en-US" sz="1600" b="1" dirty="0" smtClean="0">
                <a:latin typeface="Verdana" pitchFamily="34" charset="0"/>
                <a:ea typeface="Verdana" pitchFamily="34" charset="0"/>
                <a:cs typeface="Verdana" pitchFamily="34" charset="0"/>
              </a:rPr>
              <a:t>The </a:t>
            </a:r>
            <a:r>
              <a:rPr lang="en-US" sz="1600" b="1" dirty="0">
                <a:latin typeface="Verdana" pitchFamily="34" charset="0"/>
                <a:ea typeface="Verdana" pitchFamily="34" charset="0"/>
                <a:cs typeface="Verdana" pitchFamily="34" charset="0"/>
              </a:rPr>
              <a:t>goal of your teams is to use the numbers to get the sum of combinations of inner squares. </a:t>
            </a:r>
            <a:endParaRPr lang="en-US" sz="1600" b="1" dirty="0" smtClean="0">
              <a:latin typeface="Verdana" pitchFamily="34" charset="0"/>
              <a:ea typeface="Verdana" pitchFamily="34" charset="0"/>
              <a:cs typeface="Verdana" pitchFamily="34" charset="0"/>
            </a:endParaRPr>
          </a:p>
          <a:p>
            <a:pPr marL="285750" indent="-285750">
              <a:buFont typeface="Arial" pitchFamily="34" charset="0"/>
              <a:buChar char="•"/>
            </a:pPr>
            <a:r>
              <a:rPr lang="en-US" sz="1600" b="1" dirty="0" smtClean="0">
                <a:latin typeface="Verdana" pitchFamily="34" charset="0"/>
                <a:ea typeface="Verdana" pitchFamily="34" charset="0"/>
                <a:cs typeface="Verdana" pitchFamily="34" charset="0"/>
              </a:rPr>
              <a:t>Anyone </a:t>
            </a:r>
            <a:r>
              <a:rPr lang="en-US" sz="1600" b="1" dirty="0">
                <a:latin typeface="Verdana" pitchFamily="34" charset="0"/>
                <a:ea typeface="Verdana" pitchFamily="34" charset="0"/>
                <a:cs typeface="Verdana" pitchFamily="34" charset="0"/>
              </a:rPr>
              <a:t>who plays must be able to collect up to </a:t>
            </a:r>
            <a:r>
              <a:rPr lang="en-US" sz="1600" b="1" dirty="0" smtClean="0">
                <a:latin typeface="Verdana" pitchFamily="34" charset="0"/>
                <a:ea typeface="Verdana" pitchFamily="34" charset="0"/>
                <a:cs typeface="Verdana" pitchFamily="34" charset="0"/>
              </a:rPr>
              <a:t>27. </a:t>
            </a:r>
          </a:p>
          <a:p>
            <a:pPr marL="285750" indent="-285750">
              <a:buFont typeface="Arial" pitchFamily="34" charset="0"/>
              <a:buChar char="•"/>
            </a:pPr>
            <a:r>
              <a:rPr lang="en-US" sz="1600" b="1" dirty="0" smtClean="0">
                <a:latin typeface="Verdana" pitchFamily="34" charset="0"/>
                <a:ea typeface="Verdana" pitchFamily="34" charset="0"/>
                <a:cs typeface="Verdana" pitchFamily="34" charset="0"/>
              </a:rPr>
              <a:t>If your teams </a:t>
            </a:r>
            <a:r>
              <a:rPr lang="en-US" sz="1600" b="1" dirty="0">
                <a:latin typeface="Verdana" pitchFamily="34" charset="0"/>
                <a:ea typeface="Verdana" pitchFamily="34" charset="0"/>
                <a:cs typeface="Verdana" pitchFamily="34" charset="0"/>
              </a:rPr>
              <a:t>have difficulties to sum and combine numbers, you have to divide the lesson into two </a:t>
            </a:r>
            <a:r>
              <a:rPr lang="en-US" sz="1600" b="1" dirty="0" smtClean="0">
                <a:latin typeface="Verdana" pitchFamily="34" charset="0"/>
                <a:ea typeface="Verdana" pitchFamily="34" charset="0"/>
                <a:cs typeface="Verdana" pitchFamily="34" charset="0"/>
              </a:rPr>
              <a:t>lessons - </a:t>
            </a:r>
            <a:r>
              <a:rPr lang="en-US" sz="1600" b="1" dirty="0">
                <a:latin typeface="Verdana" pitchFamily="34" charset="0"/>
                <a:ea typeface="Verdana" pitchFamily="34" charset="0"/>
                <a:cs typeface="Verdana" pitchFamily="34" charset="0"/>
              </a:rPr>
              <a:t>First lesson: sum </a:t>
            </a:r>
            <a:r>
              <a:rPr lang="en-US" sz="1600" b="1" dirty="0" smtClean="0">
                <a:latin typeface="Verdana" pitchFamily="34" charset="0"/>
                <a:ea typeface="Verdana" pitchFamily="34" charset="0"/>
                <a:cs typeface="Verdana" pitchFamily="34" charset="0"/>
              </a:rPr>
              <a:t>numbers; Second </a:t>
            </a:r>
            <a:r>
              <a:rPr lang="en-US" sz="1600" b="1" dirty="0">
                <a:latin typeface="Verdana" pitchFamily="34" charset="0"/>
                <a:ea typeface="Verdana" pitchFamily="34" charset="0"/>
                <a:cs typeface="Verdana" pitchFamily="34" charset="0"/>
              </a:rPr>
              <a:t>lesson: rearrange numbers.</a:t>
            </a:r>
          </a:p>
          <a:p>
            <a:endParaRPr lang="bg-BG" sz="1400" b="1" dirty="0">
              <a:latin typeface="Verdana" pitchFamily="34" charset="0"/>
              <a:ea typeface="Verdana" pitchFamily="34" charset="0"/>
              <a:cs typeface="Verdana" pitchFamily="34" charset="0"/>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861048"/>
            <a:ext cx="457200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5914149"/>
            <a:ext cx="8424936" cy="798512"/>
          </a:xfrm>
          <a:prstGeom prst="rect">
            <a:avLst/>
          </a:prstGeom>
          <a:ln/>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val="3304841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19256" cy="1080120"/>
          </a:xfrm>
          <a:solidFill>
            <a:schemeClr val="accent4"/>
          </a:solidFill>
        </p:spPr>
        <p:style>
          <a:lnRef idx="0">
            <a:schemeClr val="accent5"/>
          </a:lnRef>
          <a:fillRef idx="3">
            <a:schemeClr val="accent5"/>
          </a:fillRef>
          <a:effectRef idx="3">
            <a:schemeClr val="accent5"/>
          </a:effectRef>
          <a:fontRef idx="minor">
            <a:schemeClr val="lt1"/>
          </a:fontRef>
        </p:style>
        <p:txBody>
          <a:bodyPr>
            <a:normAutofit/>
          </a:bodyPr>
          <a:lstStyle/>
          <a:p>
            <a:r>
              <a:rPr lang="en-US" sz="2400" b="1" dirty="0" smtClean="0">
                <a:latin typeface="Verdana" pitchFamily="34" charset="0"/>
                <a:ea typeface="Verdana" pitchFamily="34" charset="0"/>
                <a:cs typeface="Verdana" pitchFamily="34" charset="0"/>
              </a:rPr>
              <a:t>COMBINATION </a:t>
            </a:r>
            <a:r>
              <a:rPr lang="en-US" sz="2400" b="1" dirty="0">
                <a:latin typeface="Verdana" pitchFamily="34" charset="0"/>
                <a:ea typeface="Verdana" pitchFamily="34" charset="0"/>
                <a:cs typeface="Verdana" pitchFamily="34" charset="0"/>
              </a:rPr>
              <a:t>9 – </a:t>
            </a:r>
            <a:r>
              <a:rPr lang="en-US" sz="2400" b="1" dirty="0" smtClean="0">
                <a:latin typeface="Verdana" pitchFamily="34" charset="0"/>
                <a:ea typeface="Verdana" pitchFamily="34" charset="0"/>
                <a:cs typeface="Verdana" pitchFamily="34" charset="0"/>
              </a:rPr>
              <a:t>you see solution of some examples of carnets</a:t>
            </a:r>
            <a:r>
              <a:rPr lang="bg-BG" sz="2400" b="1" dirty="0" smtClean="0">
                <a:latin typeface="Verdana" pitchFamily="34" charset="0"/>
                <a:ea typeface="Verdana" pitchFamily="34" charset="0"/>
                <a:cs typeface="Verdana" pitchFamily="34" charset="0"/>
              </a:rPr>
              <a:t> /</a:t>
            </a:r>
            <a:r>
              <a:rPr lang="en-US" sz="2400" b="1" dirty="0" smtClean="0">
                <a:latin typeface="Verdana" pitchFamily="34" charset="0"/>
                <a:ea typeface="Verdana" pitchFamily="34" charset="0"/>
                <a:cs typeface="Verdana" pitchFamily="34" charset="0"/>
              </a:rPr>
              <a:t>giving a hint/</a:t>
            </a:r>
            <a:endParaRPr lang="bg-BG" sz="2400" dirty="0">
              <a:solidFill>
                <a:schemeClr val="accent6"/>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250754"/>
            <a:ext cx="6158808" cy="5438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867" y="1484784"/>
            <a:ext cx="2103437"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6252093"/>
      </p:ext>
    </p:extLst>
  </p:cSld>
  <p:clrMapOvr>
    <a:masterClrMapping/>
  </p:clrMapOvr>
</p:sld>
</file>

<file path=ppt/theme/theme1.xml><?xml version="1.0" encoding="utf-8"?>
<a:theme xmlns:a="http://schemas.openxmlformats.org/drawingml/2006/main" name="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930</TotalTime>
  <Words>798</Words>
  <Application>Microsoft Office PowerPoint</Application>
  <PresentationFormat>On-screen Show (4:3)</PresentationFormat>
  <Paragraphs>72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 Interior for a Fun Classroom in Mathematics </vt:lpstr>
      <vt:lpstr> Interior for a Fun Classroom in Mathematics </vt:lpstr>
      <vt:lpstr>  Interior for a Fun Classroom in Mathematics </vt:lpstr>
      <vt:lpstr>  Interior for a Fun Classroom in Mathematics </vt:lpstr>
      <vt:lpstr>  Interior for a Fun Classroom in Mathematics </vt:lpstr>
      <vt:lpstr>Interior for a Fun Classroom in Mathematics</vt:lpstr>
      <vt:lpstr> COMBINATION 9 – the Game starts now! </vt:lpstr>
      <vt:lpstr>COMBINATION 9 – you see solution of some examples of carnets /giving a hint/</vt:lpstr>
      <vt:lpstr>COMBINATION 9 – who is the Winner?</vt:lpstr>
      <vt:lpstr>Thank you, dear learners! You were really great!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MathGAMES –  Numeracy Learning Guidebook Example</dc:title>
  <dc:creator>Roland</dc:creator>
  <cp:lastModifiedBy>Radost</cp:lastModifiedBy>
  <cp:revision>173</cp:revision>
  <dcterms:created xsi:type="dcterms:W3CDTF">2015-10-21T14:12:34Z</dcterms:created>
  <dcterms:modified xsi:type="dcterms:W3CDTF">2018-03-22T13:57:30Z</dcterms:modified>
</cp:coreProperties>
</file>